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1" r:id="rId1"/>
  </p:sldMasterIdLst>
  <p:notesMasterIdLst>
    <p:notesMasterId r:id="rId26"/>
  </p:notesMasterIdLst>
  <p:sldIdLst>
    <p:sldId id="256" r:id="rId2"/>
    <p:sldId id="257" r:id="rId3"/>
    <p:sldId id="258" r:id="rId4"/>
    <p:sldId id="259" r:id="rId5"/>
    <p:sldId id="282" r:id="rId6"/>
    <p:sldId id="260" r:id="rId7"/>
    <p:sldId id="285" r:id="rId8"/>
    <p:sldId id="262" r:id="rId9"/>
    <p:sldId id="263" r:id="rId10"/>
    <p:sldId id="264" r:id="rId11"/>
    <p:sldId id="265" r:id="rId12"/>
    <p:sldId id="278" r:id="rId13"/>
    <p:sldId id="279" r:id="rId14"/>
    <p:sldId id="283" r:id="rId15"/>
    <p:sldId id="284" r:id="rId16"/>
    <p:sldId id="272" r:id="rId17"/>
    <p:sldId id="273" r:id="rId18"/>
    <p:sldId id="274" r:id="rId19"/>
    <p:sldId id="275" r:id="rId20"/>
    <p:sldId id="276" r:id="rId21"/>
    <p:sldId id="280" r:id="rId22"/>
    <p:sldId id="277" r:id="rId23"/>
    <p:sldId id="287" r:id="rId24"/>
    <p:sldId id="286"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1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838F7C-C901-456C-BC6A-0B425959823B}" type="datetimeFigureOut">
              <a:rPr lang="en-US" smtClean="0"/>
              <a:t>8/7/2018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CA8202-5F76-415B-948E-23FA8FF99C36}" type="slidenum">
              <a:rPr lang="en-US" smtClean="0"/>
              <a:t>‹#›</a:t>
            </a:fld>
            <a:endParaRPr lang="en-US"/>
          </a:p>
        </p:txBody>
      </p:sp>
    </p:spTree>
    <p:extLst>
      <p:ext uri="{BB962C8B-B14F-4D97-AF65-F5344CB8AC3E}">
        <p14:creationId xmlns:p14="http://schemas.microsoft.com/office/powerpoint/2010/main" val="3319826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a:t>
            </a:r>
            <a:r>
              <a:rPr lang="en-US" baseline="0" dirty="0" smtClean="0"/>
              <a:t>duce yourself and what has brought you to speak today.  Give some information about your practice if it is </a:t>
            </a:r>
            <a:r>
              <a:rPr lang="en-US" baseline="0" dirty="0" err="1" smtClean="0"/>
              <a:t>relavent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1</a:t>
            </a:fld>
            <a:endParaRPr lang="en-US"/>
          </a:p>
        </p:txBody>
      </p:sp>
    </p:spTree>
    <p:extLst>
      <p:ext uri="{BB962C8B-B14F-4D97-AF65-F5344CB8AC3E}">
        <p14:creationId xmlns:p14="http://schemas.microsoft.com/office/powerpoint/2010/main" val="3757615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if you are</a:t>
            </a:r>
            <a:r>
              <a:rPr lang="en-US" baseline="0" dirty="0" smtClean="0"/>
              <a:t> talking more conservative, perhaps you include the names of shoe stores that would carry these types of shoes.</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11</a:t>
            </a:fld>
            <a:endParaRPr lang="en-US"/>
          </a:p>
        </p:txBody>
      </p:sp>
    </p:spTree>
    <p:extLst>
      <p:ext uri="{BB962C8B-B14F-4D97-AF65-F5344CB8AC3E}">
        <p14:creationId xmlns:p14="http://schemas.microsoft.com/office/powerpoint/2010/main" val="39582166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found this one on the internet.</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12</a:t>
            </a:fld>
            <a:endParaRPr lang="en-US"/>
          </a:p>
        </p:txBody>
      </p:sp>
    </p:spTree>
    <p:extLst>
      <p:ext uri="{BB962C8B-B14F-4D97-AF65-F5344CB8AC3E}">
        <p14:creationId xmlns:p14="http://schemas.microsoft.com/office/powerpoint/2010/main" val="2417211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13</a:t>
            </a:fld>
            <a:endParaRPr lang="en-US"/>
          </a:p>
        </p:txBody>
      </p:sp>
    </p:spTree>
    <p:extLst>
      <p:ext uri="{BB962C8B-B14F-4D97-AF65-F5344CB8AC3E}">
        <p14:creationId xmlns:p14="http://schemas.microsoft.com/office/powerpoint/2010/main" val="3235561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good</a:t>
            </a:r>
            <a:r>
              <a:rPr lang="en-US" baseline="0" dirty="0" smtClean="0"/>
              <a:t> place for you to promote your practice, if you provide nail debridement services.  It’s a good place to include why your services would be desired over non podiatric professionals.</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15</a:t>
            </a:fld>
            <a:endParaRPr lang="en-US"/>
          </a:p>
        </p:txBody>
      </p:sp>
    </p:spTree>
    <p:extLst>
      <p:ext uri="{BB962C8B-B14F-4D97-AF65-F5344CB8AC3E}">
        <p14:creationId xmlns:p14="http://schemas.microsoft.com/office/powerpoint/2010/main" val="3262256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Case studies</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21</a:t>
            </a:fld>
            <a:endParaRPr lang="en-US"/>
          </a:p>
        </p:txBody>
      </p:sp>
    </p:spTree>
    <p:extLst>
      <p:ext uri="{BB962C8B-B14F-4D97-AF65-F5344CB8AC3E}">
        <p14:creationId xmlns:p14="http://schemas.microsoft.com/office/powerpoint/2010/main" val="1850702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names of places or</a:t>
            </a:r>
            <a:r>
              <a:rPr lang="en-US" baseline="0" dirty="0" smtClean="0"/>
              <a:t> brands that you like are good to mention here.  This is also a good place to mention socks.</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22</a:t>
            </a:fld>
            <a:endParaRPr lang="en-US"/>
          </a:p>
        </p:txBody>
      </p:sp>
    </p:spTree>
    <p:extLst>
      <p:ext uri="{BB962C8B-B14F-4D97-AF65-F5344CB8AC3E}">
        <p14:creationId xmlns:p14="http://schemas.microsoft.com/office/powerpoint/2010/main" val="6019803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Thanks for taking the time to remind your audience of careers in podiatric medicine.  When introducing yourself, if appropriate for your talk, take a moment to share with the audience your “path to podiatry.”   You can use statements like “I discovered podiatric medicine when…” or “I chose podiatry because…”  Your stories are compelling and could be the reason a young person decides to learn more about careers in podiatric medicine.</a:t>
            </a:r>
          </a:p>
          <a:p>
            <a:endParaRPr lang="en-US"/>
          </a:p>
          <a:p>
            <a:r>
              <a:rPr lang="en-US"/>
              <a:t>There are many resources available online to help connect an interested audience member with career awareness information:</a:t>
            </a:r>
          </a:p>
          <a:p>
            <a:r>
              <a:rPr lang="en-US"/>
              <a:t>AACPM.org ---  General career information, Admission information, Links to the Colleges</a:t>
            </a:r>
          </a:p>
          <a:p>
            <a:r>
              <a:rPr lang="en-US"/>
              <a:t>DPMNetwork.org – Find a DPM to shadow (Are you a registered Mentor?  Links to register for DPMS, too!)  Students as young as high school students are welcome to use the Network to locate a DPM to shadow.</a:t>
            </a:r>
          </a:p>
          <a:p>
            <a:r>
              <a:rPr lang="en-US"/>
              <a:t>DiscoverPodiatricMedicine.org – Learn more about careers in podiatric medicine and join the mailing list for more info (students only please)</a:t>
            </a:r>
          </a:p>
          <a:p>
            <a:endParaRPr lang="en-US"/>
          </a:p>
          <a:p>
            <a:endParaRPr lang="en-US"/>
          </a:p>
          <a:p>
            <a:endParaRPr lang="en-US"/>
          </a:p>
        </p:txBody>
      </p:sp>
      <p:sp>
        <p:nvSpPr>
          <p:cNvPr id="4" name="Slide Number Placeholder 3"/>
          <p:cNvSpPr>
            <a:spLocks noGrp="1"/>
          </p:cNvSpPr>
          <p:nvPr>
            <p:ph type="sldNum" sz="quarter" idx="10"/>
          </p:nvPr>
        </p:nvSpPr>
        <p:spPr/>
        <p:txBody>
          <a:bodyPr/>
          <a:lstStyle/>
          <a:p>
            <a:fld id="{2B1E4360-591E-469E-8A4D-B838F629116B}" type="slidenum">
              <a:rPr lang="en-US" smtClean="0"/>
              <a:t>23</a:t>
            </a:fld>
            <a:endParaRPr lang="en-US"/>
          </a:p>
        </p:txBody>
      </p:sp>
    </p:spTree>
    <p:extLst>
      <p:ext uri="{BB962C8B-B14F-4D97-AF65-F5344CB8AC3E}">
        <p14:creationId xmlns:p14="http://schemas.microsoft.com/office/powerpoint/2010/main" val="359938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good place to</a:t>
            </a:r>
            <a:r>
              <a:rPr lang="en-US" baseline="0" dirty="0" smtClean="0"/>
              <a:t> have your info written up again.  A way for them to contact you if they have more questions.</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24</a:t>
            </a:fld>
            <a:endParaRPr lang="en-US"/>
          </a:p>
        </p:txBody>
      </p:sp>
    </p:spTree>
    <p:extLst>
      <p:ext uri="{BB962C8B-B14F-4D97-AF65-F5344CB8AC3E}">
        <p14:creationId xmlns:p14="http://schemas.microsoft.com/office/powerpoint/2010/main" val="563334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Try to engage</a:t>
            </a:r>
            <a:r>
              <a:rPr lang="en-US" baseline="0" dirty="0" smtClean="0"/>
              <a:t> the audience.  Ask them if they know what podiatrists do or if they have their own podiatrist.</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2</a:t>
            </a:fld>
            <a:endParaRPr lang="en-US"/>
          </a:p>
        </p:txBody>
      </p:sp>
    </p:spTree>
    <p:extLst>
      <p:ext uri="{BB962C8B-B14F-4D97-AF65-F5344CB8AC3E}">
        <p14:creationId xmlns:p14="http://schemas.microsoft.com/office/powerpoint/2010/main" val="4008548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place to let them know</a:t>
            </a:r>
            <a:r>
              <a:rPr lang="en-US" baseline="0" dirty="0" smtClean="0"/>
              <a:t> your background.  Also a good place to insert if you have any specialty training.</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4</a:t>
            </a:fld>
            <a:endParaRPr lang="en-US"/>
          </a:p>
        </p:txBody>
      </p:sp>
    </p:spTree>
    <p:extLst>
      <p:ext uri="{BB962C8B-B14F-4D97-AF65-F5344CB8AC3E}">
        <p14:creationId xmlns:p14="http://schemas.microsoft.com/office/powerpoint/2010/main" val="42163108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you have the name of a good medical supply store that would have tools and implements this would be a good place to mention it.</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5</a:t>
            </a:fld>
            <a:endParaRPr lang="en-US"/>
          </a:p>
        </p:txBody>
      </p:sp>
    </p:spTree>
    <p:extLst>
      <p:ext uri="{BB962C8B-B14F-4D97-AF65-F5344CB8AC3E}">
        <p14:creationId xmlns:p14="http://schemas.microsoft.com/office/powerpoint/2010/main" val="541346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often ask at this point if</a:t>
            </a:r>
            <a:r>
              <a:rPr lang="en-US" baseline="0" dirty="0" smtClean="0"/>
              <a:t> they have heard of any of these things.</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6</a:t>
            </a:fld>
            <a:endParaRPr lang="en-US"/>
          </a:p>
        </p:txBody>
      </p:sp>
    </p:spTree>
    <p:extLst>
      <p:ext uri="{BB962C8B-B14F-4D97-AF65-F5344CB8AC3E}">
        <p14:creationId xmlns:p14="http://schemas.microsoft.com/office/powerpoint/2010/main" val="3340925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Feel</a:t>
            </a:r>
            <a:r>
              <a:rPr lang="en-US" baseline="0" dirty="0" smtClean="0"/>
              <a:t> free to add your own picture from your own practice here.</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7</a:t>
            </a:fld>
            <a:endParaRPr lang="en-US"/>
          </a:p>
        </p:txBody>
      </p:sp>
    </p:spTree>
    <p:extLst>
      <p:ext uri="{BB962C8B-B14F-4D97-AF65-F5344CB8AC3E}">
        <p14:creationId xmlns:p14="http://schemas.microsoft.com/office/powerpoint/2010/main" val="136882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Your audience</a:t>
            </a:r>
            <a:r>
              <a:rPr lang="en-US" baseline="0" dirty="0" smtClean="0"/>
              <a:t> may be more suited for conservative vs. surgical treatment.  If that is the case, you may want to include the names of shoe stores that you have good relations with.</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8</a:t>
            </a:fld>
            <a:endParaRPr lang="en-US"/>
          </a:p>
        </p:txBody>
      </p:sp>
    </p:spTree>
    <p:extLst>
      <p:ext uri="{BB962C8B-B14F-4D97-AF65-F5344CB8AC3E}">
        <p14:creationId xmlns:p14="http://schemas.microsoft.com/office/powerpoint/2010/main" val="1154730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use your own pictures to</a:t>
            </a:r>
            <a:r>
              <a:rPr lang="en-US" baseline="0" dirty="0" smtClean="0"/>
              <a:t> promote your practice.  It’s a good place to let your audience know that you are the expert in foot orthotics vs. a shoe store.</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9</a:t>
            </a:fld>
            <a:endParaRPr lang="en-US"/>
          </a:p>
        </p:txBody>
      </p:sp>
    </p:spTree>
    <p:extLst>
      <p:ext uri="{BB962C8B-B14F-4D97-AF65-F5344CB8AC3E}">
        <p14:creationId xmlns:p14="http://schemas.microsoft.com/office/powerpoint/2010/main" val="1174996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usually make</a:t>
            </a:r>
            <a:r>
              <a:rPr lang="en-US" baseline="0" dirty="0" smtClean="0"/>
              <a:t> a disclaimer that these are not my pictures.  Add your own if you feel it is more relevant.</a:t>
            </a:r>
            <a:endParaRPr lang="en-US" dirty="0"/>
          </a:p>
        </p:txBody>
      </p:sp>
      <p:sp>
        <p:nvSpPr>
          <p:cNvPr id="4" name="Slide Number Placeholder 3"/>
          <p:cNvSpPr>
            <a:spLocks noGrp="1"/>
          </p:cNvSpPr>
          <p:nvPr>
            <p:ph type="sldNum" sz="quarter" idx="10"/>
          </p:nvPr>
        </p:nvSpPr>
        <p:spPr/>
        <p:txBody>
          <a:bodyPr/>
          <a:lstStyle/>
          <a:p>
            <a:fld id="{C5CA8202-5F76-415B-948E-23FA8FF99C36}" type="slidenum">
              <a:rPr lang="en-US" smtClean="0"/>
              <a:t>10</a:t>
            </a:fld>
            <a:endParaRPr lang="en-US"/>
          </a:p>
        </p:txBody>
      </p:sp>
    </p:spTree>
    <p:extLst>
      <p:ext uri="{BB962C8B-B14F-4D97-AF65-F5344CB8AC3E}">
        <p14:creationId xmlns:p14="http://schemas.microsoft.com/office/powerpoint/2010/main" val="2363487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055CF-D6BA-44DF-8F27-083DEB6FEA83}"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ADF74-0CB8-468C-A02D-A1665008CE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AF4AB0AB-0261-4F9E-9906-2B8D9C3006C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914900" y="19812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914900" y="41148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1066800" y="6248400"/>
            <a:ext cx="1905000" cy="457200"/>
          </a:xfrm>
        </p:spPr>
        <p:txBody>
          <a:bodyPr/>
          <a:lstStyle>
            <a:lvl1pPr>
              <a:defRPr/>
            </a:lvl1pPr>
          </a:lstStyle>
          <a:p>
            <a:endParaRPr lang="en-US"/>
          </a:p>
        </p:txBody>
      </p:sp>
      <p:sp>
        <p:nvSpPr>
          <p:cNvPr id="7" name="Footer Placeholder 6"/>
          <p:cNvSpPr>
            <a:spLocks noGrp="1"/>
          </p:cNvSpPr>
          <p:nvPr>
            <p:ph type="ftr" sz="quarter" idx="11"/>
          </p:nvPr>
        </p:nvSpPr>
        <p:spPr>
          <a:xfrm>
            <a:off x="34290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705600" y="6248400"/>
            <a:ext cx="1905000" cy="457200"/>
          </a:xfrm>
        </p:spPr>
        <p:txBody>
          <a:bodyPr/>
          <a:lstStyle>
            <a:lvl1pPr>
              <a:defRPr/>
            </a:lvl1pPr>
          </a:lstStyle>
          <a:p>
            <a:fld id="{011E0876-9EBD-4672-A350-8DDBB7457657}"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066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4290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05600" y="6248400"/>
            <a:ext cx="1905000" cy="457200"/>
          </a:xfrm>
        </p:spPr>
        <p:txBody>
          <a:bodyPr/>
          <a:lstStyle>
            <a:lvl1pPr>
              <a:defRPr/>
            </a:lvl1pPr>
          </a:lstStyle>
          <a:p>
            <a:fld id="{9B927861-ABFD-48A0-A8DC-560F96D4F66C}"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066800" y="19812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1066800" y="4114800"/>
            <a:ext cx="36957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914900" y="1981200"/>
            <a:ext cx="36957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1066800" y="6248400"/>
            <a:ext cx="1905000" cy="457200"/>
          </a:xfrm>
        </p:spPr>
        <p:txBody>
          <a:bodyPr/>
          <a:lstStyle>
            <a:lvl1pPr>
              <a:defRPr/>
            </a:lvl1pPr>
          </a:lstStyle>
          <a:p>
            <a:endParaRPr lang="en-US"/>
          </a:p>
        </p:txBody>
      </p:sp>
      <p:sp>
        <p:nvSpPr>
          <p:cNvPr id="7" name="Footer Placeholder 6"/>
          <p:cNvSpPr>
            <a:spLocks noGrp="1"/>
          </p:cNvSpPr>
          <p:nvPr>
            <p:ph type="ftr" sz="quarter" idx="11"/>
          </p:nvPr>
        </p:nvSpPr>
        <p:spPr>
          <a:xfrm>
            <a:off x="34290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705600" y="6248400"/>
            <a:ext cx="1905000" cy="457200"/>
          </a:xfrm>
        </p:spPr>
        <p:txBody>
          <a:bodyPr/>
          <a:lstStyle>
            <a:lvl1pPr>
              <a:defRPr/>
            </a:lvl1pPr>
          </a:lstStyle>
          <a:p>
            <a:fld id="{7C39C475-28A6-42ED-83F4-9ACEBEE6F29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9C10D-9753-4355-B1E7-E84B495AF1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FE15E7-DCE9-4882-976D-46199D7D7A6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450A3E-2511-48AE-9D74-8C974A31E6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1D73C5-1A5E-4F6A-A865-56B222562F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CA3273-5F17-4A84-AD8B-FE4518C896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9BEE85-2621-437E-A7ED-0CAC482DFD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80393E-A90C-4894-A098-204AEA0C3966}"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47AEAE42-193A-41E2-ADFE-954B72AE71F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E4465AD-8EEC-43CE-8247-FBF7FB69B01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422" r:id="rId1"/>
    <p:sldLayoutId id="2147484423" r:id="rId2"/>
    <p:sldLayoutId id="2147484424" r:id="rId3"/>
    <p:sldLayoutId id="2147484425" r:id="rId4"/>
    <p:sldLayoutId id="2147484426" r:id="rId5"/>
    <p:sldLayoutId id="2147484427" r:id="rId6"/>
    <p:sldLayoutId id="2147484428" r:id="rId7"/>
    <p:sldLayoutId id="2147484429" r:id="rId8"/>
    <p:sldLayoutId id="2147484430" r:id="rId9"/>
    <p:sldLayoutId id="2147484431" r:id="rId10"/>
    <p:sldLayoutId id="2147484432" r:id="rId11"/>
    <p:sldLayoutId id="2147484433" r:id="rId12"/>
    <p:sldLayoutId id="2147484434" r:id="rId13"/>
    <p:sldLayoutId id="2147484435" r:id="rId14"/>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hyperlink" Target="http://www.discoverpodiatricmedicin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66800" y="914400"/>
            <a:ext cx="7086600" cy="669925"/>
          </a:xfrm>
        </p:spPr>
        <p:txBody>
          <a:bodyPr>
            <a:normAutofit/>
          </a:bodyPr>
          <a:lstStyle/>
          <a:p>
            <a:pPr algn="ctr"/>
            <a:r>
              <a:rPr lang="en-US" sz="4000" dirty="0" smtClean="0"/>
              <a:t>Seniors and Podiatric Medicine</a:t>
            </a:r>
            <a:endParaRPr lang="en-US" sz="4000" dirty="0"/>
          </a:p>
        </p:txBody>
      </p:sp>
      <p:sp>
        <p:nvSpPr>
          <p:cNvPr id="2051" name="Rectangle 3"/>
          <p:cNvSpPr>
            <a:spLocks noGrp="1" noChangeArrowheads="1"/>
          </p:cNvSpPr>
          <p:nvPr>
            <p:ph type="subTitle" idx="1"/>
          </p:nvPr>
        </p:nvSpPr>
        <p:spPr>
          <a:xfrm>
            <a:off x="1143000" y="5334000"/>
            <a:ext cx="6400800" cy="762000"/>
          </a:xfrm>
        </p:spPr>
        <p:txBody>
          <a:bodyPr>
            <a:normAutofit/>
          </a:bodyPr>
          <a:lstStyle/>
          <a:p>
            <a:pPr algn="ctr">
              <a:lnSpc>
                <a:spcPct val="80000"/>
              </a:lnSpc>
            </a:pPr>
            <a:r>
              <a:rPr lang="en-US" sz="2800" dirty="0" smtClean="0">
                <a:solidFill>
                  <a:srgbClr val="FFFF66"/>
                </a:solidFill>
              </a:rPr>
              <a:t>Insert your information here</a:t>
            </a:r>
            <a:endParaRPr lang="en-US" sz="2000" dirty="0"/>
          </a:p>
        </p:txBody>
      </p:sp>
      <p:pic>
        <p:nvPicPr>
          <p:cNvPr id="5" name="Picture 4"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404501" y="2819400"/>
            <a:ext cx="2334998" cy="369332"/>
          </a:xfrm>
          <a:prstGeom prst="rect">
            <a:avLst/>
          </a:prstGeom>
          <a:noFill/>
        </p:spPr>
        <p:txBody>
          <a:bodyPr wrap="none" rtlCol="0">
            <a:spAutoFit/>
          </a:bodyPr>
          <a:lstStyle/>
          <a:p>
            <a:r>
              <a:rPr lang="en-US" dirty="0" smtClean="0"/>
              <a:t>Insert your logo here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Hammertoes</a:t>
            </a:r>
          </a:p>
        </p:txBody>
      </p:sp>
      <p:sp>
        <p:nvSpPr>
          <p:cNvPr id="33795" name="Rectangle 3"/>
          <p:cNvSpPr>
            <a:spLocks noGrp="1" noChangeArrowheads="1"/>
          </p:cNvSpPr>
          <p:nvPr>
            <p:ph type="body" sz="half" idx="1"/>
          </p:nvPr>
        </p:nvSpPr>
        <p:spPr>
          <a:xfrm>
            <a:off x="4419600" y="2133600"/>
            <a:ext cx="4419600" cy="4114800"/>
          </a:xfrm>
        </p:spPr>
        <p:txBody>
          <a:bodyPr>
            <a:normAutofit/>
          </a:bodyPr>
          <a:lstStyle/>
          <a:p>
            <a:pPr>
              <a:lnSpc>
                <a:spcPct val="80000"/>
              </a:lnSpc>
            </a:pPr>
            <a:r>
              <a:rPr lang="en-US" sz="2400"/>
              <a:t>What is it?</a:t>
            </a:r>
          </a:p>
          <a:p>
            <a:pPr lvl="1">
              <a:lnSpc>
                <a:spcPct val="80000"/>
              </a:lnSpc>
            </a:pPr>
            <a:r>
              <a:rPr lang="en-US" sz="2000">
                <a:solidFill>
                  <a:schemeClr val="tx2"/>
                </a:solidFill>
              </a:rPr>
              <a:t>Buckling of the toe.</a:t>
            </a:r>
          </a:p>
          <a:p>
            <a:pPr>
              <a:lnSpc>
                <a:spcPct val="80000"/>
              </a:lnSpc>
            </a:pPr>
            <a:r>
              <a:rPr lang="en-US" sz="2400"/>
              <a:t>Demographics</a:t>
            </a:r>
          </a:p>
          <a:p>
            <a:pPr lvl="1">
              <a:lnSpc>
                <a:spcPct val="80000"/>
              </a:lnSpc>
            </a:pPr>
            <a:r>
              <a:rPr lang="en-US" sz="2000">
                <a:solidFill>
                  <a:schemeClr val="tx2"/>
                </a:solidFill>
              </a:rPr>
              <a:t>All ethnicities.</a:t>
            </a:r>
          </a:p>
          <a:p>
            <a:pPr>
              <a:lnSpc>
                <a:spcPct val="80000"/>
              </a:lnSpc>
            </a:pPr>
            <a:r>
              <a:rPr lang="en-US" sz="2400"/>
              <a:t>Causes</a:t>
            </a:r>
          </a:p>
          <a:p>
            <a:pPr lvl="1">
              <a:lnSpc>
                <a:spcPct val="80000"/>
              </a:lnSpc>
            </a:pPr>
            <a:r>
              <a:rPr lang="en-US" sz="2000">
                <a:solidFill>
                  <a:schemeClr val="tx2"/>
                </a:solidFill>
              </a:rPr>
              <a:t>Stabilization by long tendons in toes may lead to buckling.</a:t>
            </a:r>
          </a:p>
          <a:p>
            <a:pPr>
              <a:lnSpc>
                <a:spcPct val="80000"/>
              </a:lnSpc>
            </a:pPr>
            <a:r>
              <a:rPr lang="en-US" sz="2400"/>
              <a:t>Symptoms</a:t>
            </a:r>
          </a:p>
          <a:p>
            <a:pPr lvl="1">
              <a:lnSpc>
                <a:spcPct val="80000"/>
              </a:lnSpc>
            </a:pPr>
            <a:r>
              <a:rPr lang="en-US" sz="2000">
                <a:solidFill>
                  <a:schemeClr val="tx2"/>
                </a:solidFill>
              </a:rPr>
              <a:t>Pain or callus at tops of toes from rubbing against shoes.</a:t>
            </a:r>
          </a:p>
          <a:p>
            <a:pPr lvl="1">
              <a:lnSpc>
                <a:spcPct val="80000"/>
              </a:lnSpc>
            </a:pPr>
            <a:r>
              <a:rPr lang="en-US" sz="2000">
                <a:solidFill>
                  <a:schemeClr val="tx2"/>
                </a:solidFill>
              </a:rPr>
              <a:t>Pain or callus on bottom of ball of foot.</a:t>
            </a:r>
          </a:p>
        </p:txBody>
      </p:sp>
      <p:pic>
        <p:nvPicPr>
          <p:cNvPr id="6" name="Picture 5"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2"/>
          </p:nvPr>
        </p:nvSpPr>
        <p:spPr>
          <a:xfrm>
            <a:off x="685800" y="1981200"/>
            <a:ext cx="3695700" cy="1981200"/>
          </a:xfrm>
        </p:spPr>
        <p:txBody>
          <a:bodyPr/>
          <a:lstStyle/>
          <a:p>
            <a:r>
              <a:rPr lang="en-US" dirty="0" smtClean="0"/>
              <a:t>Picture of hammertoe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Hammertoes</a:t>
            </a:r>
          </a:p>
        </p:txBody>
      </p:sp>
      <p:sp>
        <p:nvSpPr>
          <p:cNvPr id="34819" name="Rectangle 3"/>
          <p:cNvSpPr>
            <a:spLocks noGrp="1" noChangeArrowheads="1"/>
          </p:cNvSpPr>
          <p:nvPr>
            <p:ph type="body" sz="half" idx="1"/>
          </p:nvPr>
        </p:nvSpPr>
        <p:spPr>
          <a:xfrm>
            <a:off x="457200" y="1752600"/>
            <a:ext cx="4953000" cy="4724400"/>
          </a:xfrm>
        </p:spPr>
        <p:txBody>
          <a:bodyPr>
            <a:normAutofit/>
          </a:bodyPr>
          <a:lstStyle/>
          <a:p>
            <a:r>
              <a:rPr lang="en-US" sz="2400" dirty="0"/>
              <a:t>Treatment</a:t>
            </a:r>
          </a:p>
          <a:p>
            <a:pPr lvl="1"/>
            <a:r>
              <a:rPr lang="en-US" sz="2000" dirty="0">
                <a:solidFill>
                  <a:schemeClr val="tx2"/>
                </a:solidFill>
              </a:rPr>
              <a:t>Depends on person.</a:t>
            </a:r>
          </a:p>
          <a:p>
            <a:r>
              <a:rPr lang="en-US" sz="2400" dirty="0"/>
              <a:t>Surgical</a:t>
            </a:r>
          </a:p>
          <a:p>
            <a:pPr lvl="1"/>
            <a:r>
              <a:rPr lang="en-US" sz="2000" dirty="0">
                <a:solidFill>
                  <a:schemeClr val="tx2"/>
                </a:solidFill>
              </a:rPr>
              <a:t>Removing the knuckle to straighten toe.</a:t>
            </a:r>
          </a:p>
          <a:p>
            <a:pPr lvl="1"/>
            <a:r>
              <a:rPr lang="en-US" sz="2000" dirty="0">
                <a:solidFill>
                  <a:schemeClr val="tx2"/>
                </a:solidFill>
              </a:rPr>
              <a:t>With or without pin.</a:t>
            </a:r>
          </a:p>
          <a:p>
            <a:r>
              <a:rPr lang="en-US" sz="2400" dirty="0"/>
              <a:t>Non-surgical</a:t>
            </a:r>
          </a:p>
          <a:p>
            <a:pPr lvl="1"/>
            <a:r>
              <a:rPr lang="en-US" sz="2000" dirty="0">
                <a:solidFill>
                  <a:schemeClr val="tx2"/>
                </a:solidFill>
              </a:rPr>
              <a:t>Soft upper to stretch shoes.</a:t>
            </a:r>
          </a:p>
          <a:p>
            <a:pPr lvl="1"/>
            <a:r>
              <a:rPr lang="en-US" sz="2000" dirty="0">
                <a:solidFill>
                  <a:schemeClr val="tx2"/>
                </a:solidFill>
              </a:rPr>
              <a:t>Extra depth shoes with deep toe box.</a:t>
            </a:r>
          </a:p>
          <a:p>
            <a:pPr lvl="1"/>
            <a:r>
              <a:rPr lang="en-US" sz="2000" dirty="0">
                <a:solidFill>
                  <a:schemeClr val="tx2"/>
                </a:solidFill>
              </a:rPr>
              <a:t>Crest pad</a:t>
            </a:r>
          </a:p>
          <a:p>
            <a:pPr>
              <a:buFont typeface="Wingdings" pitchFamily="2" charset="2"/>
              <a:buNone/>
            </a:pPr>
            <a:endParaRPr lang="en-US" sz="2400" dirty="0">
              <a:solidFill>
                <a:schemeClr val="tx2"/>
              </a:solidFill>
            </a:endParaRPr>
          </a:p>
        </p:txBody>
      </p:sp>
      <p:pic>
        <p:nvPicPr>
          <p:cNvPr id="6" name="Picture 5"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3"/>
          </p:nvPr>
        </p:nvSpPr>
        <p:spPr/>
        <p:txBody>
          <a:bodyPr/>
          <a:lstStyle/>
          <a:p>
            <a:r>
              <a:rPr lang="en-US" dirty="0" smtClean="0"/>
              <a:t>Picture of post-op</a:t>
            </a:r>
            <a:endParaRPr lang="en-US" dirty="0"/>
          </a:p>
        </p:txBody>
      </p:sp>
      <p:sp>
        <p:nvSpPr>
          <p:cNvPr id="3" name="Content Placeholder 2"/>
          <p:cNvSpPr>
            <a:spLocks noGrp="1"/>
          </p:cNvSpPr>
          <p:nvPr>
            <p:ph sz="quarter" idx="2"/>
          </p:nvPr>
        </p:nvSpPr>
        <p:spPr/>
        <p:txBody>
          <a:bodyPr/>
          <a:lstStyle/>
          <a:p>
            <a:r>
              <a:rPr lang="en-US" dirty="0" smtClean="0"/>
              <a:t>Picture of crest pad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Hammertoes</a:t>
            </a:r>
          </a:p>
        </p:txBody>
      </p:sp>
      <p:pic>
        <p:nvPicPr>
          <p:cNvPr id="4" name="Picture 3"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139" y="6172200"/>
            <a:ext cx="1829461" cy="6096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2"/>
          </p:nvPr>
        </p:nvSpPr>
        <p:spPr/>
        <p:txBody>
          <a:bodyPr/>
          <a:lstStyle/>
          <a:p>
            <a:r>
              <a:rPr lang="en-US" dirty="0" smtClean="0"/>
              <a:t>Pre-op and post op pictures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Fungal Toenail</a:t>
            </a:r>
          </a:p>
        </p:txBody>
      </p:sp>
      <p:pic>
        <p:nvPicPr>
          <p:cNvPr id="4" name="Picture 3"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p:txBody>
          <a:bodyPr/>
          <a:lstStyle/>
          <a:p>
            <a:r>
              <a:rPr lang="en-US" dirty="0" smtClean="0"/>
              <a:t>Picture of fungal toenails</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t>Fungal Toenails</a:t>
            </a:r>
          </a:p>
        </p:txBody>
      </p:sp>
      <p:sp>
        <p:nvSpPr>
          <p:cNvPr id="81923" name="Rectangle 3"/>
          <p:cNvSpPr>
            <a:spLocks noGrp="1" noChangeArrowheads="1"/>
          </p:cNvSpPr>
          <p:nvPr>
            <p:ph type="body" sz="half" idx="1"/>
          </p:nvPr>
        </p:nvSpPr>
        <p:spPr/>
        <p:txBody>
          <a:bodyPr/>
          <a:lstStyle/>
          <a:p>
            <a:pPr>
              <a:lnSpc>
                <a:spcPct val="90000"/>
              </a:lnSpc>
            </a:pPr>
            <a:r>
              <a:rPr lang="en-US" sz="2800"/>
              <a:t>What is it?</a:t>
            </a:r>
          </a:p>
          <a:p>
            <a:pPr lvl="1">
              <a:lnSpc>
                <a:spcPct val="90000"/>
              </a:lnSpc>
            </a:pPr>
            <a:r>
              <a:rPr lang="en-US" sz="2400">
                <a:solidFill>
                  <a:schemeClr val="tx2"/>
                </a:solidFill>
              </a:rPr>
              <a:t>Infection of the toenail.</a:t>
            </a:r>
          </a:p>
          <a:p>
            <a:pPr>
              <a:lnSpc>
                <a:spcPct val="90000"/>
              </a:lnSpc>
            </a:pPr>
            <a:r>
              <a:rPr lang="en-US" sz="2800"/>
              <a:t>Demographics</a:t>
            </a:r>
          </a:p>
          <a:p>
            <a:pPr lvl="1">
              <a:lnSpc>
                <a:spcPct val="90000"/>
              </a:lnSpc>
            </a:pPr>
            <a:r>
              <a:rPr lang="en-US" sz="2400">
                <a:solidFill>
                  <a:schemeClr val="tx2"/>
                </a:solidFill>
              </a:rPr>
              <a:t>All ethnicities.</a:t>
            </a:r>
          </a:p>
          <a:p>
            <a:pPr>
              <a:lnSpc>
                <a:spcPct val="90000"/>
              </a:lnSpc>
            </a:pPr>
            <a:r>
              <a:rPr lang="en-US" sz="2800"/>
              <a:t>Symptoms</a:t>
            </a:r>
          </a:p>
          <a:p>
            <a:pPr lvl="1">
              <a:lnSpc>
                <a:spcPct val="90000"/>
              </a:lnSpc>
            </a:pPr>
            <a:r>
              <a:rPr lang="en-US" sz="2400">
                <a:solidFill>
                  <a:schemeClr val="tx2"/>
                </a:solidFill>
              </a:rPr>
              <a:t>Thickening of toenail.</a:t>
            </a:r>
          </a:p>
          <a:p>
            <a:pPr lvl="1">
              <a:lnSpc>
                <a:spcPct val="90000"/>
              </a:lnSpc>
            </a:pPr>
            <a:r>
              <a:rPr lang="en-US" sz="2400">
                <a:solidFill>
                  <a:schemeClr val="tx2"/>
                </a:solidFill>
              </a:rPr>
              <a:t>Changes in shape, ingrown.</a:t>
            </a:r>
          </a:p>
          <a:p>
            <a:pPr>
              <a:lnSpc>
                <a:spcPct val="90000"/>
              </a:lnSpc>
            </a:pPr>
            <a:endParaRPr lang="en-US" sz="2800"/>
          </a:p>
        </p:txBody>
      </p:sp>
      <p:pic>
        <p:nvPicPr>
          <p:cNvPr id="5" name="Picture 4" descr="APMA Fina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half" idx="2"/>
          </p:nvPr>
        </p:nvSpPr>
        <p:spPr/>
        <p:txBody>
          <a:bodyPr/>
          <a:lstStyle/>
          <a:p>
            <a:r>
              <a:rPr lang="en-US" dirty="0" smtClean="0"/>
              <a:t>Picture of fungal nails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t>Fungal Toenails</a:t>
            </a:r>
          </a:p>
        </p:txBody>
      </p:sp>
      <p:sp>
        <p:nvSpPr>
          <p:cNvPr id="82947" name="Rectangle 3"/>
          <p:cNvSpPr>
            <a:spLocks noGrp="1" noChangeArrowheads="1"/>
          </p:cNvSpPr>
          <p:nvPr>
            <p:ph type="body" sz="half" idx="3"/>
          </p:nvPr>
        </p:nvSpPr>
        <p:spPr/>
        <p:txBody>
          <a:bodyPr>
            <a:normAutofit/>
          </a:bodyPr>
          <a:lstStyle/>
          <a:p>
            <a:pPr>
              <a:lnSpc>
                <a:spcPct val="90000"/>
              </a:lnSpc>
            </a:pPr>
            <a:r>
              <a:rPr lang="en-US" sz="2800" dirty="0"/>
              <a:t>Treatment</a:t>
            </a:r>
          </a:p>
          <a:p>
            <a:pPr lvl="1">
              <a:lnSpc>
                <a:spcPct val="90000"/>
              </a:lnSpc>
            </a:pPr>
            <a:r>
              <a:rPr lang="en-US" sz="2400" dirty="0">
                <a:solidFill>
                  <a:schemeClr val="tx2"/>
                </a:solidFill>
              </a:rPr>
              <a:t>Depends on person.</a:t>
            </a:r>
          </a:p>
          <a:p>
            <a:pPr>
              <a:lnSpc>
                <a:spcPct val="90000"/>
              </a:lnSpc>
            </a:pPr>
            <a:r>
              <a:rPr lang="en-US" sz="2800" dirty="0"/>
              <a:t>Medication</a:t>
            </a:r>
          </a:p>
          <a:p>
            <a:pPr lvl="1">
              <a:lnSpc>
                <a:spcPct val="90000"/>
              </a:lnSpc>
            </a:pPr>
            <a:r>
              <a:rPr lang="en-US" sz="2400" dirty="0">
                <a:solidFill>
                  <a:schemeClr val="tx2"/>
                </a:solidFill>
              </a:rPr>
              <a:t>Tablet: cleaned by liver</a:t>
            </a:r>
          </a:p>
          <a:p>
            <a:pPr lvl="1">
              <a:lnSpc>
                <a:spcPct val="90000"/>
              </a:lnSpc>
            </a:pPr>
            <a:r>
              <a:rPr lang="en-US" sz="2400" dirty="0">
                <a:solidFill>
                  <a:schemeClr val="tx2"/>
                </a:solidFill>
              </a:rPr>
              <a:t>Need to check liver function tests.</a:t>
            </a:r>
          </a:p>
          <a:p>
            <a:pPr>
              <a:lnSpc>
                <a:spcPct val="90000"/>
              </a:lnSpc>
            </a:pPr>
            <a:r>
              <a:rPr lang="en-US" sz="2800" dirty="0"/>
              <a:t>Palliative care</a:t>
            </a:r>
          </a:p>
          <a:p>
            <a:pPr lvl="1">
              <a:lnSpc>
                <a:spcPct val="90000"/>
              </a:lnSpc>
            </a:pPr>
            <a:r>
              <a:rPr lang="en-US" sz="2400" dirty="0">
                <a:solidFill>
                  <a:schemeClr val="tx2"/>
                </a:solidFill>
              </a:rPr>
              <a:t>Keeping nails thin.</a:t>
            </a:r>
          </a:p>
          <a:p>
            <a:pPr lvl="1">
              <a:lnSpc>
                <a:spcPct val="90000"/>
              </a:lnSpc>
            </a:pPr>
            <a:r>
              <a:rPr lang="en-US" sz="2400" dirty="0">
                <a:solidFill>
                  <a:schemeClr val="tx2"/>
                </a:solidFill>
              </a:rPr>
              <a:t>Cut straight across.</a:t>
            </a:r>
          </a:p>
          <a:p>
            <a:pPr>
              <a:lnSpc>
                <a:spcPct val="90000"/>
              </a:lnSpc>
              <a:buFont typeface="Wingdings" pitchFamily="2" charset="2"/>
              <a:buNone/>
            </a:pPr>
            <a:endParaRPr lang="en-US" sz="2800" dirty="0">
              <a:solidFill>
                <a:schemeClr val="tx2"/>
              </a:solidFill>
            </a:endParaRPr>
          </a:p>
          <a:p>
            <a:pPr>
              <a:lnSpc>
                <a:spcPct val="90000"/>
              </a:lnSpc>
            </a:pPr>
            <a:endParaRPr lang="en-US" sz="2800" dirty="0"/>
          </a:p>
        </p:txBody>
      </p:sp>
      <p:pic>
        <p:nvPicPr>
          <p:cNvPr id="6" name="Picture 5"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6147029"/>
            <a:ext cx="1905000" cy="634771"/>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1"/>
          </p:nvPr>
        </p:nvSpPr>
        <p:spPr/>
        <p:txBody>
          <a:bodyPr/>
          <a:lstStyle/>
          <a:p>
            <a:r>
              <a:rPr lang="en-US" dirty="0" smtClean="0"/>
              <a:t>Picture of fungal nail</a:t>
            </a:r>
            <a:endParaRPr lang="en-US" dirty="0"/>
          </a:p>
        </p:txBody>
      </p:sp>
      <p:sp>
        <p:nvSpPr>
          <p:cNvPr id="3" name="Content Placeholder 2"/>
          <p:cNvSpPr>
            <a:spLocks noGrp="1"/>
          </p:cNvSpPr>
          <p:nvPr>
            <p:ph sz="quarter" idx="2"/>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Diabetes</a:t>
            </a:r>
          </a:p>
        </p:txBody>
      </p:sp>
      <p:sp>
        <p:nvSpPr>
          <p:cNvPr id="41987" name="Rectangle 3"/>
          <p:cNvSpPr>
            <a:spLocks noGrp="1" noChangeArrowheads="1"/>
          </p:cNvSpPr>
          <p:nvPr>
            <p:ph idx="1"/>
          </p:nvPr>
        </p:nvSpPr>
        <p:spPr>
          <a:xfrm>
            <a:off x="1066800" y="1981200"/>
            <a:ext cx="7543800" cy="4267200"/>
          </a:xfrm>
        </p:spPr>
        <p:txBody>
          <a:bodyPr>
            <a:normAutofit/>
          </a:bodyPr>
          <a:lstStyle/>
          <a:p>
            <a:pPr>
              <a:lnSpc>
                <a:spcPct val="90000"/>
              </a:lnSpc>
            </a:pPr>
            <a:r>
              <a:rPr lang="en-US" sz="2400" dirty="0"/>
              <a:t>What is it?</a:t>
            </a:r>
          </a:p>
          <a:p>
            <a:pPr lvl="1">
              <a:lnSpc>
                <a:spcPct val="90000"/>
              </a:lnSpc>
            </a:pPr>
            <a:r>
              <a:rPr lang="en-US" sz="2000" dirty="0">
                <a:solidFill>
                  <a:schemeClr val="tx2"/>
                </a:solidFill>
              </a:rPr>
              <a:t>Abnormal usage of glucose in the body.</a:t>
            </a:r>
          </a:p>
          <a:p>
            <a:pPr lvl="1">
              <a:lnSpc>
                <a:spcPct val="90000"/>
              </a:lnSpc>
            </a:pPr>
            <a:r>
              <a:rPr lang="en-US" sz="2000" dirty="0">
                <a:solidFill>
                  <a:schemeClr val="tx2"/>
                </a:solidFill>
              </a:rPr>
              <a:t>Excess glucose affects the blood vessels, nerves, and immune system.</a:t>
            </a:r>
          </a:p>
          <a:p>
            <a:pPr>
              <a:lnSpc>
                <a:spcPct val="90000"/>
              </a:lnSpc>
            </a:pPr>
            <a:r>
              <a:rPr lang="en-US" sz="2400" dirty="0"/>
              <a:t>Demographics</a:t>
            </a:r>
          </a:p>
          <a:p>
            <a:pPr lvl="1">
              <a:lnSpc>
                <a:spcPct val="90000"/>
              </a:lnSpc>
            </a:pPr>
            <a:r>
              <a:rPr lang="en-US" sz="2000" dirty="0">
                <a:solidFill>
                  <a:schemeClr val="tx2"/>
                </a:solidFill>
              </a:rPr>
              <a:t>All ethnicities.</a:t>
            </a:r>
          </a:p>
          <a:p>
            <a:pPr>
              <a:lnSpc>
                <a:spcPct val="90000"/>
              </a:lnSpc>
            </a:pPr>
            <a:r>
              <a:rPr lang="en-US" sz="2400" dirty="0"/>
              <a:t>What does this mean in the foot?</a:t>
            </a:r>
          </a:p>
          <a:p>
            <a:pPr lvl="1">
              <a:lnSpc>
                <a:spcPct val="90000"/>
              </a:lnSpc>
            </a:pPr>
            <a:r>
              <a:rPr lang="en-US" sz="2000" dirty="0">
                <a:solidFill>
                  <a:schemeClr val="tx2"/>
                </a:solidFill>
              </a:rPr>
              <a:t>Deceased blood flow</a:t>
            </a:r>
          </a:p>
          <a:p>
            <a:pPr lvl="1">
              <a:lnSpc>
                <a:spcPct val="90000"/>
              </a:lnSpc>
            </a:pPr>
            <a:r>
              <a:rPr lang="en-US" sz="2000" dirty="0">
                <a:solidFill>
                  <a:schemeClr val="tx2"/>
                </a:solidFill>
              </a:rPr>
              <a:t>Altered or loss of sensation in feet.</a:t>
            </a:r>
          </a:p>
          <a:p>
            <a:pPr lvl="1">
              <a:lnSpc>
                <a:spcPct val="90000"/>
              </a:lnSpc>
            </a:pPr>
            <a:r>
              <a:rPr lang="en-US" sz="2000" dirty="0">
                <a:solidFill>
                  <a:schemeClr val="tx2"/>
                </a:solidFill>
              </a:rPr>
              <a:t>Changes in skin integrity.</a:t>
            </a:r>
          </a:p>
          <a:p>
            <a:pPr lvl="1">
              <a:lnSpc>
                <a:spcPct val="90000"/>
              </a:lnSpc>
            </a:pPr>
            <a:r>
              <a:rPr lang="en-US" sz="2000" dirty="0">
                <a:solidFill>
                  <a:schemeClr val="tx2"/>
                </a:solidFill>
              </a:rPr>
              <a:t>Atrophy of musculature in foot.</a:t>
            </a:r>
          </a:p>
          <a:p>
            <a:pPr lvl="1">
              <a:lnSpc>
                <a:spcPct val="90000"/>
              </a:lnSpc>
            </a:pPr>
            <a:r>
              <a:rPr lang="en-US" sz="2000" dirty="0">
                <a:solidFill>
                  <a:schemeClr val="tx2"/>
                </a:solidFill>
              </a:rPr>
              <a:t>Increased risk of infections.</a:t>
            </a:r>
          </a:p>
        </p:txBody>
      </p:sp>
      <p:pic>
        <p:nvPicPr>
          <p:cNvPr id="4" name="Picture 3" descr="APMA Fina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Diabetes</a:t>
            </a:r>
          </a:p>
        </p:txBody>
      </p:sp>
      <p:sp>
        <p:nvSpPr>
          <p:cNvPr id="43011" name="Rectangle 3"/>
          <p:cNvSpPr>
            <a:spLocks noGrp="1" noChangeArrowheads="1"/>
          </p:cNvSpPr>
          <p:nvPr>
            <p:ph idx="1"/>
          </p:nvPr>
        </p:nvSpPr>
        <p:spPr/>
        <p:txBody>
          <a:bodyPr>
            <a:normAutofit/>
          </a:bodyPr>
          <a:lstStyle/>
          <a:p>
            <a:r>
              <a:rPr lang="en-US" sz="2800"/>
              <a:t>So what?</a:t>
            </a:r>
          </a:p>
          <a:p>
            <a:pPr lvl="1"/>
            <a:r>
              <a:rPr lang="en-US" sz="2400"/>
              <a:t>Greater risk for foot ulcers.</a:t>
            </a:r>
          </a:p>
          <a:p>
            <a:pPr lvl="2"/>
            <a:r>
              <a:rPr lang="en-US" sz="2000">
                <a:solidFill>
                  <a:schemeClr val="tx2"/>
                </a:solidFill>
              </a:rPr>
              <a:t>Change in foot architecture and decreased skin integrity</a:t>
            </a:r>
          </a:p>
          <a:p>
            <a:pPr lvl="3"/>
            <a:r>
              <a:rPr lang="en-US" sz="1800"/>
              <a:t>Skin isn’t as good as handling stress.</a:t>
            </a:r>
          </a:p>
          <a:p>
            <a:pPr lvl="2"/>
            <a:r>
              <a:rPr lang="en-US" sz="2000">
                <a:solidFill>
                  <a:schemeClr val="tx2"/>
                </a:solidFill>
              </a:rPr>
              <a:t>Lack of sensation</a:t>
            </a:r>
          </a:p>
          <a:p>
            <a:pPr lvl="3"/>
            <a:r>
              <a:rPr lang="en-US" sz="1800"/>
              <a:t>Can’t feel pressure or pain as well to stop activity.</a:t>
            </a:r>
          </a:p>
          <a:p>
            <a:pPr lvl="2"/>
            <a:r>
              <a:rPr lang="en-US" sz="2000">
                <a:solidFill>
                  <a:schemeClr val="tx2"/>
                </a:solidFill>
              </a:rPr>
              <a:t>Decreased blood flow.</a:t>
            </a:r>
          </a:p>
          <a:p>
            <a:pPr lvl="3"/>
            <a:r>
              <a:rPr lang="en-US" sz="1800"/>
              <a:t>Unable to heal as quickly when injured.</a:t>
            </a:r>
          </a:p>
          <a:p>
            <a:pPr lvl="3"/>
            <a:r>
              <a:rPr lang="en-US" sz="1800"/>
              <a:t>Increased demand to area may cause more tissue to die.</a:t>
            </a:r>
          </a:p>
        </p:txBody>
      </p:sp>
      <p:pic>
        <p:nvPicPr>
          <p:cNvPr id="4" name="Picture 3" descr="APMA Fina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Diabetes</a:t>
            </a:r>
          </a:p>
        </p:txBody>
      </p:sp>
      <p:sp>
        <p:nvSpPr>
          <p:cNvPr id="44035" name="Rectangle 3"/>
          <p:cNvSpPr>
            <a:spLocks noGrp="1" noChangeArrowheads="1"/>
          </p:cNvSpPr>
          <p:nvPr>
            <p:ph idx="1"/>
          </p:nvPr>
        </p:nvSpPr>
        <p:spPr>
          <a:xfrm>
            <a:off x="1066800" y="1981200"/>
            <a:ext cx="7543800" cy="4191000"/>
          </a:xfrm>
        </p:spPr>
        <p:txBody>
          <a:bodyPr>
            <a:normAutofit/>
          </a:bodyPr>
          <a:lstStyle/>
          <a:p>
            <a:r>
              <a:rPr lang="en-US" sz="2800" dirty="0"/>
              <a:t>As it appears in the foot</a:t>
            </a:r>
          </a:p>
          <a:p>
            <a:pPr lvl="1"/>
            <a:r>
              <a:rPr lang="en-US" sz="2400" dirty="0"/>
              <a:t>Greater risk for foot ulcers (</a:t>
            </a:r>
            <a:r>
              <a:rPr lang="en-US" sz="2400" dirty="0" err="1"/>
              <a:t>cont</a:t>
            </a:r>
            <a:r>
              <a:rPr lang="en-US" sz="2400" dirty="0"/>
              <a:t>)</a:t>
            </a:r>
          </a:p>
          <a:p>
            <a:pPr lvl="2"/>
            <a:r>
              <a:rPr lang="en-US" sz="2000" dirty="0">
                <a:solidFill>
                  <a:schemeClr val="tx2"/>
                </a:solidFill>
              </a:rPr>
              <a:t>Altered immunity.</a:t>
            </a:r>
          </a:p>
          <a:p>
            <a:pPr lvl="3"/>
            <a:r>
              <a:rPr lang="en-US" sz="1800" dirty="0"/>
              <a:t>Not able to fight off infection as well.</a:t>
            </a:r>
          </a:p>
          <a:p>
            <a:pPr lvl="4"/>
            <a:r>
              <a:rPr lang="en-US" sz="1800" dirty="0"/>
              <a:t>May infect bone.</a:t>
            </a:r>
          </a:p>
          <a:p>
            <a:pPr lvl="4"/>
            <a:r>
              <a:rPr lang="en-US" sz="1800" dirty="0"/>
              <a:t>May cause infection in blood.</a:t>
            </a:r>
          </a:p>
          <a:p>
            <a:pPr lvl="4"/>
            <a:r>
              <a:rPr lang="en-US" sz="1800" dirty="0"/>
              <a:t>If infection not controlled, could lead to death.</a:t>
            </a:r>
          </a:p>
          <a:p>
            <a:pPr lvl="1"/>
            <a:r>
              <a:rPr lang="en-US" sz="2400" dirty="0"/>
              <a:t>Greater risk for death</a:t>
            </a:r>
          </a:p>
          <a:p>
            <a:pPr lvl="2"/>
            <a:r>
              <a:rPr lang="en-US" sz="2000" dirty="0">
                <a:solidFill>
                  <a:schemeClr val="tx2"/>
                </a:solidFill>
              </a:rPr>
              <a:t>Infection can increase blood sugar, which can be lethal if not treated.</a:t>
            </a:r>
          </a:p>
          <a:p>
            <a:pPr lvl="2"/>
            <a:r>
              <a:rPr lang="en-US" sz="2000" dirty="0">
                <a:solidFill>
                  <a:schemeClr val="tx2"/>
                </a:solidFill>
              </a:rPr>
              <a:t>Also in conjunction with heart disease.</a:t>
            </a:r>
          </a:p>
        </p:txBody>
      </p:sp>
      <p:pic>
        <p:nvPicPr>
          <p:cNvPr id="4" name="Picture 3" descr="APMA Fina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Diabetes</a:t>
            </a:r>
          </a:p>
        </p:txBody>
      </p:sp>
      <p:sp>
        <p:nvSpPr>
          <p:cNvPr id="45059" name="Rectangle 3"/>
          <p:cNvSpPr>
            <a:spLocks noGrp="1" noChangeArrowheads="1"/>
          </p:cNvSpPr>
          <p:nvPr>
            <p:ph type="body" sz="half" idx="1"/>
          </p:nvPr>
        </p:nvSpPr>
        <p:spPr>
          <a:xfrm>
            <a:off x="685800" y="1905000"/>
            <a:ext cx="7772400" cy="990600"/>
          </a:xfrm>
        </p:spPr>
        <p:txBody>
          <a:bodyPr/>
          <a:lstStyle/>
          <a:p>
            <a:pPr>
              <a:lnSpc>
                <a:spcPct val="90000"/>
              </a:lnSpc>
            </a:pPr>
            <a:r>
              <a:rPr lang="en-US" sz="2800" dirty="0"/>
              <a:t>Treatment of foot issues</a:t>
            </a:r>
          </a:p>
          <a:p>
            <a:pPr lvl="1">
              <a:lnSpc>
                <a:spcPct val="90000"/>
              </a:lnSpc>
            </a:pPr>
            <a:r>
              <a:rPr lang="en-US" sz="2400" dirty="0"/>
              <a:t>#1 CONTROL BLOOD SUGARS</a:t>
            </a:r>
          </a:p>
        </p:txBody>
      </p:sp>
      <p:sp>
        <p:nvSpPr>
          <p:cNvPr id="45065" name="Rectangle 9"/>
          <p:cNvSpPr>
            <a:spLocks noChangeArrowheads="1"/>
          </p:cNvSpPr>
          <p:nvPr/>
        </p:nvSpPr>
        <p:spPr bwMode="auto">
          <a:xfrm>
            <a:off x="609600" y="2743200"/>
            <a:ext cx="4572000" cy="3505200"/>
          </a:xfrm>
          <a:prstGeom prst="rect">
            <a:avLst/>
          </a:prstGeom>
          <a:noFill/>
          <a:ln w="9525">
            <a:noFill/>
            <a:miter lim="800000"/>
            <a:headEnd/>
            <a:tailEnd/>
          </a:ln>
          <a:effectLst/>
        </p:spPr>
        <p:txBody>
          <a:bodyPr/>
          <a:lstStyle/>
          <a:p>
            <a:pPr marL="742950" lvl="1" indent="-285750" eaLnBrk="1" hangingPunct="1">
              <a:spcBef>
                <a:spcPct val="20000"/>
              </a:spcBef>
              <a:buClr>
                <a:schemeClr val="tx1"/>
              </a:buClr>
              <a:buFontTx/>
              <a:buChar char="–"/>
            </a:pPr>
            <a:r>
              <a:rPr lang="en-US" sz="2400" dirty="0"/>
              <a:t>Prevention</a:t>
            </a:r>
          </a:p>
          <a:p>
            <a:pPr marL="1143000" lvl="2" indent="-228600" eaLnBrk="1" hangingPunct="1">
              <a:spcBef>
                <a:spcPct val="20000"/>
              </a:spcBef>
              <a:buClr>
                <a:schemeClr val="hlink"/>
              </a:buClr>
              <a:buSzPct val="70000"/>
              <a:buFont typeface="Wingdings" pitchFamily="2" charset="2"/>
              <a:buChar char="n"/>
            </a:pPr>
            <a:r>
              <a:rPr lang="en-US" sz="2000" dirty="0">
                <a:solidFill>
                  <a:schemeClr val="tx2"/>
                </a:solidFill>
              </a:rPr>
              <a:t>Look at your feet everyday.</a:t>
            </a:r>
          </a:p>
          <a:p>
            <a:pPr marL="1143000" lvl="2" indent="-228600" eaLnBrk="1" hangingPunct="1">
              <a:spcBef>
                <a:spcPct val="20000"/>
              </a:spcBef>
              <a:buClr>
                <a:schemeClr val="hlink"/>
              </a:buClr>
              <a:buSzPct val="70000"/>
              <a:buFont typeface="Wingdings" pitchFamily="2" charset="2"/>
              <a:buChar char="n"/>
            </a:pPr>
            <a:r>
              <a:rPr lang="en-US" sz="2000" dirty="0">
                <a:solidFill>
                  <a:schemeClr val="tx2"/>
                </a:solidFill>
              </a:rPr>
              <a:t>Always wear shoes.</a:t>
            </a:r>
          </a:p>
          <a:p>
            <a:pPr marL="1143000" lvl="2" indent="-228600" eaLnBrk="1" hangingPunct="1">
              <a:spcBef>
                <a:spcPct val="20000"/>
              </a:spcBef>
              <a:buClr>
                <a:schemeClr val="hlink"/>
              </a:buClr>
              <a:buSzPct val="70000"/>
              <a:buFont typeface="Wingdings" pitchFamily="2" charset="2"/>
              <a:buChar char="n"/>
            </a:pPr>
            <a:r>
              <a:rPr lang="en-US" sz="2000" dirty="0">
                <a:solidFill>
                  <a:schemeClr val="tx2"/>
                </a:solidFill>
              </a:rPr>
              <a:t>Do not place feet in extremes of temp.</a:t>
            </a:r>
          </a:p>
          <a:p>
            <a:pPr marL="1143000" lvl="2" indent="-228600" eaLnBrk="1" hangingPunct="1">
              <a:spcBef>
                <a:spcPct val="20000"/>
              </a:spcBef>
              <a:buClr>
                <a:schemeClr val="hlink"/>
              </a:buClr>
              <a:buSzPct val="70000"/>
              <a:buFont typeface="Wingdings" pitchFamily="2" charset="2"/>
              <a:buChar char="n"/>
            </a:pPr>
            <a:r>
              <a:rPr lang="en-US" sz="2000" dirty="0">
                <a:solidFill>
                  <a:schemeClr val="tx2"/>
                </a:solidFill>
              </a:rPr>
              <a:t>Seek treatment if you have an injury or cut.</a:t>
            </a:r>
          </a:p>
          <a:p>
            <a:pPr marL="1143000" lvl="2" indent="-228600" eaLnBrk="1" hangingPunct="1">
              <a:spcBef>
                <a:spcPct val="20000"/>
              </a:spcBef>
              <a:buClr>
                <a:schemeClr val="hlink"/>
              </a:buClr>
              <a:buSzPct val="70000"/>
              <a:buFont typeface="Wingdings" pitchFamily="2" charset="2"/>
              <a:buChar char="n"/>
            </a:pPr>
            <a:r>
              <a:rPr lang="en-US" sz="2000" dirty="0">
                <a:solidFill>
                  <a:schemeClr val="tx2"/>
                </a:solidFill>
              </a:rPr>
              <a:t>Anything red, hot, or swollen, get off your foot, and see your podiatrist.</a:t>
            </a:r>
          </a:p>
        </p:txBody>
      </p:sp>
      <p:pic>
        <p:nvPicPr>
          <p:cNvPr id="6" name="Picture 5" descr="APMA Fina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half" idx="2"/>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What is a Podiatrist?</a:t>
            </a:r>
          </a:p>
        </p:txBody>
      </p:sp>
      <p:sp>
        <p:nvSpPr>
          <p:cNvPr id="26627" name="Rectangle 3"/>
          <p:cNvSpPr>
            <a:spLocks noGrp="1" noChangeArrowheads="1"/>
          </p:cNvSpPr>
          <p:nvPr>
            <p:ph idx="1"/>
          </p:nvPr>
        </p:nvSpPr>
        <p:spPr>
          <a:xfrm>
            <a:off x="457200" y="1752600"/>
            <a:ext cx="8229600" cy="4625609"/>
          </a:xfrm>
        </p:spPr>
        <p:txBody>
          <a:bodyPr>
            <a:normAutofit/>
          </a:bodyPr>
          <a:lstStyle/>
          <a:p>
            <a:pPr>
              <a:lnSpc>
                <a:spcPct val="90000"/>
              </a:lnSpc>
            </a:pPr>
            <a:r>
              <a:rPr lang="en-US" sz="2800" dirty="0"/>
              <a:t>Doctor specializing in only foot and ankle.</a:t>
            </a:r>
          </a:p>
          <a:p>
            <a:pPr lvl="1">
              <a:lnSpc>
                <a:spcPct val="90000"/>
              </a:lnSpc>
            </a:pPr>
            <a:r>
              <a:rPr lang="en-US" sz="2400" dirty="0">
                <a:solidFill>
                  <a:schemeClr val="tx2"/>
                </a:solidFill>
              </a:rPr>
              <a:t>Skin and nails</a:t>
            </a:r>
          </a:p>
          <a:p>
            <a:pPr lvl="1">
              <a:lnSpc>
                <a:spcPct val="90000"/>
              </a:lnSpc>
            </a:pPr>
            <a:r>
              <a:rPr lang="en-US" sz="2400" dirty="0">
                <a:solidFill>
                  <a:schemeClr val="tx2"/>
                </a:solidFill>
              </a:rPr>
              <a:t>Bones</a:t>
            </a:r>
          </a:p>
          <a:p>
            <a:pPr lvl="1">
              <a:lnSpc>
                <a:spcPct val="90000"/>
              </a:lnSpc>
            </a:pPr>
            <a:r>
              <a:rPr lang="en-US" sz="2400" dirty="0">
                <a:solidFill>
                  <a:schemeClr val="tx2"/>
                </a:solidFill>
              </a:rPr>
              <a:t>Nerves</a:t>
            </a:r>
          </a:p>
          <a:p>
            <a:pPr lvl="1">
              <a:lnSpc>
                <a:spcPct val="90000"/>
              </a:lnSpc>
            </a:pPr>
            <a:r>
              <a:rPr lang="en-US" sz="2400" dirty="0">
                <a:solidFill>
                  <a:schemeClr val="tx2"/>
                </a:solidFill>
              </a:rPr>
              <a:t>Fractures</a:t>
            </a:r>
          </a:p>
          <a:p>
            <a:pPr lvl="1">
              <a:lnSpc>
                <a:spcPct val="90000"/>
              </a:lnSpc>
            </a:pPr>
            <a:r>
              <a:rPr lang="en-US" sz="2400" dirty="0">
                <a:solidFill>
                  <a:schemeClr val="tx2"/>
                </a:solidFill>
              </a:rPr>
              <a:t>Sports medicine</a:t>
            </a:r>
          </a:p>
          <a:p>
            <a:pPr lvl="1">
              <a:lnSpc>
                <a:spcPct val="90000"/>
              </a:lnSpc>
            </a:pPr>
            <a:r>
              <a:rPr lang="en-US" sz="2400" dirty="0">
                <a:solidFill>
                  <a:schemeClr val="tx2"/>
                </a:solidFill>
              </a:rPr>
              <a:t>Surgery</a:t>
            </a:r>
          </a:p>
          <a:p>
            <a:pPr lvl="1">
              <a:lnSpc>
                <a:spcPct val="90000"/>
              </a:lnSpc>
            </a:pPr>
            <a:r>
              <a:rPr lang="en-US" sz="2400" dirty="0">
                <a:solidFill>
                  <a:schemeClr val="tx2"/>
                </a:solidFill>
              </a:rPr>
              <a:t>Tendons</a:t>
            </a:r>
          </a:p>
          <a:p>
            <a:pPr lvl="1">
              <a:lnSpc>
                <a:spcPct val="90000"/>
              </a:lnSpc>
            </a:pPr>
            <a:r>
              <a:rPr lang="en-US" sz="2400" dirty="0">
                <a:solidFill>
                  <a:schemeClr val="tx2"/>
                </a:solidFill>
              </a:rPr>
              <a:t>Biomechanics</a:t>
            </a:r>
          </a:p>
          <a:p>
            <a:pPr lvl="1">
              <a:lnSpc>
                <a:spcPct val="90000"/>
              </a:lnSpc>
            </a:pPr>
            <a:r>
              <a:rPr lang="en-US" sz="2400" dirty="0">
                <a:solidFill>
                  <a:schemeClr val="tx2"/>
                </a:solidFill>
              </a:rPr>
              <a:t>Kids, Adults, Seniors</a:t>
            </a:r>
          </a:p>
        </p:txBody>
      </p:sp>
      <p:pic>
        <p:nvPicPr>
          <p:cNvPr id="7" name="Picture 6"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Diabetic foot prevention</a:t>
            </a:r>
          </a:p>
        </p:txBody>
      </p:sp>
      <p:sp>
        <p:nvSpPr>
          <p:cNvPr id="46083" name="Rectangle 3"/>
          <p:cNvSpPr>
            <a:spLocks noGrp="1" noChangeArrowheads="1"/>
          </p:cNvSpPr>
          <p:nvPr>
            <p:ph idx="1"/>
          </p:nvPr>
        </p:nvSpPr>
        <p:spPr/>
        <p:txBody>
          <a:bodyPr/>
          <a:lstStyle/>
          <a:p>
            <a:r>
              <a:rPr lang="en-US" dirty="0"/>
              <a:t>Podiatric Prevention</a:t>
            </a:r>
          </a:p>
          <a:p>
            <a:pPr lvl="1"/>
            <a:r>
              <a:rPr lang="en-US" dirty="0"/>
              <a:t>Be seen yearly for foot evaluation.</a:t>
            </a:r>
          </a:p>
          <a:p>
            <a:pPr lvl="2"/>
            <a:r>
              <a:rPr lang="en-US" dirty="0">
                <a:solidFill>
                  <a:schemeClr val="tx2"/>
                </a:solidFill>
              </a:rPr>
              <a:t>Protective threshold testing.</a:t>
            </a:r>
          </a:p>
          <a:p>
            <a:pPr lvl="2"/>
            <a:r>
              <a:rPr lang="en-US" dirty="0">
                <a:solidFill>
                  <a:schemeClr val="tx2"/>
                </a:solidFill>
              </a:rPr>
              <a:t>Vascular evaluation.</a:t>
            </a:r>
          </a:p>
          <a:p>
            <a:pPr lvl="2"/>
            <a:r>
              <a:rPr lang="en-US" dirty="0">
                <a:solidFill>
                  <a:schemeClr val="tx2"/>
                </a:solidFill>
              </a:rPr>
              <a:t>Evaluate shoe gear.</a:t>
            </a:r>
            <a:br>
              <a:rPr lang="en-US" dirty="0">
                <a:solidFill>
                  <a:schemeClr val="tx2"/>
                </a:solidFill>
              </a:rPr>
            </a:br>
            <a:endParaRPr lang="en-US" dirty="0">
              <a:solidFill>
                <a:schemeClr val="tx2"/>
              </a:solidFill>
            </a:endParaRPr>
          </a:p>
          <a:p>
            <a:pPr lvl="2"/>
            <a:r>
              <a:rPr lang="en-US" dirty="0"/>
              <a:t>Work with your doctors, inform them if anything seems wrong.</a:t>
            </a:r>
          </a:p>
        </p:txBody>
      </p:sp>
      <p:pic>
        <p:nvPicPr>
          <p:cNvPr id="4" name="Picture 3" descr="APMA Fina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Diabetic Wounds</a:t>
            </a:r>
          </a:p>
        </p:txBody>
      </p:sp>
      <p:pic>
        <p:nvPicPr>
          <p:cNvPr id="7" name="Picture 6"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Shoes</a:t>
            </a:r>
          </a:p>
        </p:txBody>
      </p:sp>
      <p:sp>
        <p:nvSpPr>
          <p:cNvPr id="47112" name="Rectangle 8"/>
          <p:cNvSpPr>
            <a:spLocks noGrp="1" noChangeArrowheads="1"/>
          </p:cNvSpPr>
          <p:nvPr>
            <p:ph type="body" sz="half" idx="3"/>
          </p:nvPr>
        </p:nvSpPr>
        <p:spPr/>
        <p:txBody>
          <a:bodyPr/>
          <a:lstStyle/>
          <a:p>
            <a:r>
              <a:rPr lang="en-US" sz="2800"/>
              <a:t>Wide toe box.</a:t>
            </a:r>
          </a:p>
          <a:p>
            <a:r>
              <a:rPr lang="en-US" sz="2800"/>
              <a:t>Toes should be able to move side-to-side and top-to-bottom.</a:t>
            </a:r>
          </a:p>
          <a:p>
            <a:r>
              <a:rPr lang="en-US" sz="2800"/>
              <a:t>Protect toes.</a:t>
            </a:r>
          </a:p>
          <a:p>
            <a:r>
              <a:rPr lang="en-US" sz="2800"/>
              <a:t>Alternate shoes each day.</a:t>
            </a:r>
          </a:p>
        </p:txBody>
      </p:sp>
      <p:pic>
        <p:nvPicPr>
          <p:cNvPr id="6" name="Picture 5"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1"/>
          </p:nvPr>
        </p:nvSpPr>
        <p:spPr/>
        <p:txBody>
          <a:bodyPr/>
          <a:lstStyle/>
          <a:p>
            <a:r>
              <a:rPr lang="en-US" dirty="0" smtClean="0"/>
              <a:t>Pictures of good shoes</a:t>
            </a:r>
            <a:endParaRPr lang="en-US" dirty="0"/>
          </a:p>
        </p:txBody>
      </p:sp>
      <p:sp>
        <p:nvSpPr>
          <p:cNvPr id="3" name="Content Placeholder 2"/>
          <p:cNvSpPr>
            <a:spLocks noGrp="1"/>
          </p:cNvSpPr>
          <p:nvPr>
            <p:ph sz="quarter" idx="2"/>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xmlns="" id="{35F652A5-4F2C-4C2C-AA56-4B4326896CCF}"/>
              </a:ext>
            </a:extLst>
          </p:cNvPr>
          <p:cNvSpPr>
            <a:spLocks noGrp="1"/>
          </p:cNvSpPr>
          <p:nvPr>
            <p:ph type="title"/>
          </p:nvPr>
        </p:nvSpPr>
        <p:spPr/>
        <p:txBody>
          <a:bodyPr/>
          <a:lstStyle/>
          <a:p>
            <a:r>
              <a:rPr lang="en-US" dirty="0" smtClean="0"/>
              <a:t>Do you know a future DPM?</a:t>
            </a:r>
            <a:endParaRPr lang="en-US" dirty="0"/>
          </a:p>
        </p:txBody>
      </p:sp>
      <p:sp>
        <p:nvSpPr>
          <p:cNvPr id="10" name="Content Placeholder 9">
            <a:extLst>
              <a:ext uri="{FF2B5EF4-FFF2-40B4-BE49-F238E27FC236}">
                <a16:creationId xmlns:a16="http://schemas.microsoft.com/office/drawing/2014/main" xmlns="" id="{6091BE99-F025-4825-B36D-216CB34FD78D}"/>
              </a:ext>
            </a:extLst>
          </p:cNvPr>
          <p:cNvSpPr>
            <a:spLocks noGrp="1"/>
          </p:cNvSpPr>
          <p:nvPr>
            <p:ph idx="1"/>
          </p:nvPr>
        </p:nvSpPr>
        <p:spPr/>
        <p:txBody>
          <a:bodyPr>
            <a:normAutofit/>
          </a:bodyPr>
          <a:lstStyle/>
          <a:p>
            <a:r>
              <a:rPr lang="en-US" dirty="0" smtClean="0"/>
              <a:t>Do </a:t>
            </a:r>
            <a:r>
              <a:rPr lang="en-US" dirty="0"/>
              <a:t>you know a student interested in a career in healthcare?</a:t>
            </a:r>
          </a:p>
          <a:p>
            <a:pPr lvl="1"/>
            <a:r>
              <a:rPr lang="en-US" dirty="0"/>
              <a:t>Encourage them to check out careers in podiatric medicine by visiting </a:t>
            </a:r>
            <a:r>
              <a:rPr lang="en-US" dirty="0">
                <a:hlinkClick r:id="rId3"/>
              </a:rPr>
              <a:t>www.DiscoverPodiatricMedicine.org</a:t>
            </a:r>
            <a:r>
              <a:rPr lang="en-US" dirty="0"/>
              <a:t>.  We offer opportunities to shadow a DPM, learn what the pre-requisites are for a college of podiatric medicine, more about the </a:t>
            </a:r>
            <a:r>
              <a:rPr lang="en-US"/>
              <a:t>MCAT </a:t>
            </a:r>
            <a:r>
              <a:rPr lang="en-US" smtClean="0"/>
              <a:t>test, </a:t>
            </a:r>
            <a:r>
              <a:rPr lang="en-US" dirty="0"/>
              <a:t>and how to apply.</a:t>
            </a:r>
          </a:p>
          <a:p>
            <a:endParaRPr lang="en-US" dirty="0"/>
          </a:p>
          <a:p>
            <a:endParaRPr lang="en-US" dirty="0"/>
          </a:p>
        </p:txBody>
      </p:sp>
    </p:spTree>
    <p:extLst>
      <p:ext uri="{BB962C8B-B14F-4D97-AF65-F5344CB8AC3E}">
        <p14:creationId xmlns:p14="http://schemas.microsoft.com/office/powerpoint/2010/main" val="3047634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75191"/>
            <a:ext cx="7772400" cy="4244609"/>
          </a:xfrm>
        </p:spPr>
        <p:txBody>
          <a:bodyPr/>
          <a:lstStyle/>
          <a:p>
            <a:endParaRPr lang="en-US" dirty="0"/>
          </a:p>
        </p:txBody>
      </p:sp>
      <p:sp>
        <p:nvSpPr>
          <p:cNvPr id="131074" name="Rectangle 2"/>
          <p:cNvSpPr>
            <a:spLocks noGrp="1" noChangeArrowheads="1"/>
          </p:cNvSpPr>
          <p:nvPr>
            <p:ph type="title"/>
          </p:nvPr>
        </p:nvSpPr>
        <p:spPr>
          <a:xfrm>
            <a:off x="3048000" y="304800"/>
            <a:ext cx="3048000" cy="1431925"/>
          </a:xfrm>
        </p:spPr>
        <p:txBody>
          <a:bodyPr/>
          <a:lstStyle/>
          <a:p>
            <a:pPr algn="ctr" eaLnBrk="1" hangingPunct="1">
              <a:defRPr/>
            </a:pPr>
            <a:r>
              <a:rPr lang="en-US" smtClean="0"/>
              <a:t>Questions</a:t>
            </a:r>
          </a:p>
        </p:txBody>
      </p:sp>
      <p:pic>
        <p:nvPicPr>
          <p:cNvPr id="7" name="Picture 6"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Training</a:t>
            </a:r>
          </a:p>
        </p:txBody>
      </p:sp>
      <p:sp>
        <p:nvSpPr>
          <p:cNvPr id="27651" name="Rectangle 3"/>
          <p:cNvSpPr>
            <a:spLocks noGrp="1" noChangeArrowheads="1"/>
          </p:cNvSpPr>
          <p:nvPr>
            <p:ph idx="1"/>
          </p:nvPr>
        </p:nvSpPr>
        <p:spPr/>
        <p:txBody>
          <a:bodyPr/>
          <a:lstStyle/>
          <a:p>
            <a:pPr>
              <a:lnSpc>
                <a:spcPct val="90000"/>
              </a:lnSpc>
            </a:pPr>
            <a:r>
              <a:rPr lang="en-US" dirty="0"/>
              <a:t>4 years pre-medical undergraduate degree</a:t>
            </a:r>
          </a:p>
          <a:p>
            <a:pPr>
              <a:lnSpc>
                <a:spcPct val="90000"/>
              </a:lnSpc>
            </a:pPr>
            <a:r>
              <a:rPr lang="en-US" dirty="0"/>
              <a:t>MCAT testing</a:t>
            </a:r>
          </a:p>
          <a:p>
            <a:pPr>
              <a:lnSpc>
                <a:spcPct val="90000"/>
              </a:lnSpc>
            </a:pPr>
            <a:r>
              <a:rPr lang="en-US" dirty="0"/>
              <a:t>4 years of postgraduate podiatric medical school</a:t>
            </a:r>
          </a:p>
          <a:p>
            <a:pPr>
              <a:lnSpc>
                <a:spcPct val="90000"/>
              </a:lnSpc>
            </a:pPr>
            <a:r>
              <a:rPr lang="en-US" dirty="0" smtClean="0"/>
              <a:t>3 </a:t>
            </a:r>
            <a:r>
              <a:rPr lang="en-US" dirty="0"/>
              <a:t>years of hospital-based residency</a:t>
            </a:r>
          </a:p>
          <a:p>
            <a:pPr>
              <a:lnSpc>
                <a:spcPct val="90000"/>
              </a:lnSpc>
            </a:pPr>
            <a:r>
              <a:rPr lang="en-US" dirty="0"/>
              <a:t>Fellowship optional</a:t>
            </a:r>
          </a:p>
          <a:p>
            <a:pPr>
              <a:lnSpc>
                <a:spcPct val="90000"/>
              </a:lnSpc>
            </a:pPr>
            <a:r>
              <a:rPr lang="en-US" dirty="0"/>
              <a:t>State licensing exam</a:t>
            </a:r>
          </a:p>
        </p:txBody>
      </p:sp>
      <p:pic>
        <p:nvPicPr>
          <p:cNvPr id="4" name="Picture 3" descr="APMA Fina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My training</a:t>
            </a:r>
          </a:p>
        </p:txBody>
      </p:sp>
      <p:sp>
        <p:nvSpPr>
          <p:cNvPr id="2" name="Content Placeholder 1"/>
          <p:cNvSpPr>
            <a:spLocks noGrp="1"/>
          </p:cNvSpPr>
          <p:nvPr>
            <p:ph idx="1"/>
          </p:nvPr>
        </p:nvSpPr>
        <p:spPr/>
        <p:txBody>
          <a:bodyPr/>
          <a:lstStyle/>
          <a:p>
            <a:endParaRPr lang="en-US"/>
          </a:p>
        </p:txBody>
      </p:sp>
      <p:pic>
        <p:nvPicPr>
          <p:cNvPr id="5" name="Picture 4"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t>General Foot Health</a:t>
            </a:r>
          </a:p>
        </p:txBody>
      </p:sp>
      <p:sp>
        <p:nvSpPr>
          <p:cNvPr id="76803" name="Rectangle 3"/>
          <p:cNvSpPr>
            <a:spLocks noGrp="1" noChangeArrowheads="1"/>
          </p:cNvSpPr>
          <p:nvPr>
            <p:ph type="body" sz="half" idx="1"/>
          </p:nvPr>
        </p:nvSpPr>
        <p:spPr>
          <a:xfrm>
            <a:off x="1066800" y="1981200"/>
            <a:ext cx="4724400" cy="4876800"/>
          </a:xfrm>
        </p:spPr>
        <p:txBody>
          <a:bodyPr>
            <a:normAutofit/>
          </a:bodyPr>
          <a:lstStyle/>
          <a:p>
            <a:r>
              <a:rPr lang="en-US" sz="2800"/>
              <a:t>Hygiene</a:t>
            </a:r>
          </a:p>
          <a:p>
            <a:pPr lvl="1"/>
            <a:r>
              <a:rPr lang="en-US" sz="2400"/>
              <a:t>Wash and dry between toes daily.</a:t>
            </a:r>
          </a:p>
          <a:p>
            <a:pPr lvl="1"/>
            <a:r>
              <a:rPr lang="en-US" sz="2400"/>
              <a:t>Trim nails straight across.</a:t>
            </a:r>
          </a:p>
          <a:p>
            <a:pPr lvl="1"/>
            <a:r>
              <a:rPr lang="en-US" sz="2400"/>
              <a:t>Nail brush to remove debris under nails.</a:t>
            </a:r>
          </a:p>
          <a:p>
            <a:pPr lvl="1"/>
            <a:r>
              <a:rPr lang="en-US" sz="2400"/>
              <a:t>NEVER STICK ANYTHING INTO NAIL EDGES TO CLEAN THEM.</a:t>
            </a:r>
          </a:p>
          <a:p>
            <a:r>
              <a:rPr lang="en-US" sz="2800"/>
              <a:t>Moisturize skin daily to keep skin supple.</a:t>
            </a:r>
          </a:p>
          <a:p>
            <a:pPr>
              <a:buFont typeface="Wingdings" pitchFamily="2" charset="2"/>
              <a:buNone/>
            </a:pPr>
            <a:endParaRPr lang="en-US" sz="2800"/>
          </a:p>
        </p:txBody>
      </p:sp>
      <p:pic>
        <p:nvPicPr>
          <p:cNvPr id="5" name="Picture 4"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2"/>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Common foot problems</a:t>
            </a:r>
          </a:p>
        </p:txBody>
      </p:sp>
      <p:sp>
        <p:nvSpPr>
          <p:cNvPr id="29699" name="Rectangle 3"/>
          <p:cNvSpPr>
            <a:spLocks noGrp="1" noChangeArrowheads="1"/>
          </p:cNvSpPr>
          <p:nvPr>
            <p:ph idx="1"/>
          </p:nvPr>
        </p:nvSpPr>
        <p:spPr>
          <a:xfrm>
            <a:off x="1066800" y="1981200"/>
            <a:ext cx="7543800" cy="3276600"/>
          </a:xfrm>
        </p:spPr>
        <p:txBody>
          <a:bodyPr/>
          <a:lstStyle/>
          <a:p>
            <a:r>
              <a:rPr lang="en-US"/>
              <a:t>Bunions</a:t>
            </a:r>
          </a:p>
          <a:p>
            <a:r>
              <a:rPr lang="en-US"/>
              <a:t>Hammertoes</a:t>
            </a:r>
          </a:p>
          <a:p>
            <a:r>
              <a:rPr lang="en-US"/>
              <a:t>Fungal Toenails</a:t>
            </a:r>
          </a:p>
          <a:p>
            <a:r>
              <a:rPr lang="en-US"/>
              <a:t>Diabetes</a:t>
            </a:r>
          </a:p>
        </p:txBody>
      </p:sp>
      <p:pic>
        <p:nvPicPr>
          <p:cNvPr id="5" name="Picture 4"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US" smtClean="0"/>
              <a:t>Bunions</a:t>
            </a:r>
          </a:p>
        </p:txBody>
      </p:sp>
      <p:sp>
        <p:nvSpPr>
          <p:cNvPr id="30723" name="Rectangle 3"/>
          <p:cNvSpPr>
            <a:spLocks noGrp="1" noChangeArrowheads="1"/>
          </p:cNvSpPr>
          <p:nvPr>
            <p:ph type="body" sz="half" idx="1"/>
          </p:nvPr>
        </p:nvSpPr>
        <p:spPr>
          <a:xfrm>
            <a:off x="3657600" y="1981200"/>
            <a:ext cx="5181600" cy="4419600"/>
          </a:xfrm>
        </p:spPr>
        <p:txBody>
          <a:bodyPr>
            <a:normAutofit/>
          </a:bodyPr>
          <a:lstStyle/>
          <a:p>
            <a:pPr eaLnBrk="1" hangingPunct="1">
              <a:defRPr/>
            </a:pPr>
            <a:r>
              <a:rPr lang="en-US" sz="2800" smtClean="0"/>
              <a:t>What is it?</a:t>
            </a:r>
          </a:p>
          <a:p>
            <a:pPr lvl="1" eaLnBrk="1" hangingPunct="1">
              <a:defRPr/>
            </a:pPr>
            <a:r>
              <a:rPr lang="en-US" sz="2400" smtClean="0">
                <a:solidFill>
                  <a:schemeClr val="tx2"/>
                </a:solidFill>
              </a:rPr>
              <a:t>Bony bump on the inside of the great toe joint.</a:t>
            </a:r>
          </a:p>
          <a:p>
            <a:pPr eaLnBrk="1" hangingPunct="1">
              <a:defRPr/>
            </a:pPr>
            <a:r>
              <a:rPr lang="en-US" sz="2800" smtClean="0"/>
              <a:t>Causes</a:t>
            </a:r>
          </a:p>
          <a:p>
            <a:pPr lvl="1" eaLnBrk="1" hangingPunct="1">
              <a:defRPr/>
            </a:pPr>
            <a:r>
              <a:rPr lang="en-US" sz="2400" smtClean="0">
                <a:solidFill>
                  <a:schemeClr val="tx2"/>
                </a:solidFill>
              </a:rPr>
              <a:t>Deviation of the 1</a:t>
            </a:r>
            <a:r>
              <a:rPr lang="en-US" sz="2400" baseline="30000" smtClean="0">
                <a:solidFill>
                  <a:schemeClr val="tx2"/>
                </a:solidFill>
              </a:rPr>
              <a:t>st</a:t>
            </a:r>
            <a:r>
              <a:rPr lang="en-US" sz="2400" smtClean="0">
                <a:solidFill>
                  <a:schemeClr val="tx2"/>
                </a:solidFill>
              </a:rPr>
              <a:t> metatarsal and the great toe.</a:t>
            </a:r>
          </a:p>
          <a:p>
            <a:pPr eaLnBrk="1" hangingPunct="1">
              <a:defRPr/>
            </a:pPr>
            <a:r>
              <a:rPr lang="en-US" sz="2800" smtClean="0"/>
              <a:t>Symptoms</a:t>
            </a:r>
          </a:p>
          <a:p>
            <a:pPr lvl="1" eaLnBrk="1" hangingPunct="1">
              <a:defRPr/>
            </a:pPr>
            <a:r>
              <a:rPr lang="en-US" sz="2400" smtClean="0">
                <a:solidFill>
                  <a:schemeClr val="tx2"/>
                </a:solidFill>
              </a:rPr>
              <a:t>Pain from shoes rubbing, because of trouble with fit.</a:t>
            </a:r>
          </a:p>
          <a:p>
            <a:pPr lvl="1" eaLnBrk="1" hangingPunct="1">
              <a:defRPr/>
            </a:pPr>
            <a:r>
              <a:rPr lang="en-US" sz="2400" smtClean="0">
                <a:solidFill>
                  <a:schemeClr val="tx2"/>
                </a:solidFill>
              </a:rPr>
              <a:t>Pain at the big toe joint.</a:t>
            </a:r>
          </a:p>
        </p:txBody>
      </p:sp>
      <p:pic>
        <p:nvPicPr>
          <p:cNvPr id="8" name="Picture 7"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6223202"/>
            <a:ext cx="1676400" cy="558598"/>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half" idx="2"/>
          </p:nvPr>
        </p:nvSpPr>
        <p:spPr>
          <a:xfrm>
            <a:off x="152400" y="1981200"/>
            <a:ext cx="3695700" cy="4114800"/>
          </a:xfrm>
        </p:spPr>
        <p:txBody>
          <a:bodyPr/>
          <a:lstStyle/>
          <a:p>
            <a:r>
              <a:rPr lang="en-US" dirty="0" smtClean="0"/>
              <a:t>Picture of bunion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Bunions</a:t>
            </a:r>
          </a:p>
        </p:txBody>
      </p:sp>
      <p:sp>
        <p:nvSpPr>
          <p:cNvPr id="31747" name="Rectangle 3"/>
          <p:cNvSpPr>
            <a:spLocks noGrp="1" noChangeArrowheads="1"/>
          </p:cNvSpPr>
          <p:nvPr>
            <p:ph type="body" sz="half" idx="1"/>
          </p:nvPr>
        </p:nvSpPr>
        <p:spPr>
          <a:xfrm>
            <a:off x="609600" y="1828799"/>
            <a:ext cx="5410200" cy="4901943"/>
          </a:xfrm>
        </p:spPr>
        <p:txBody>
          <a:bodyPr>
            <a:normAutofit/>
          </a:bodyPr>
          <a:lstStyle/>
          <a:p>
            <a:pPr>
              <a:lnSpc>
                <a:spcPct val="90000"/>
              </a:lnSpc>
            </a:pPr>
            <a:r>
              <a:rPr lang="en-US" sz="2400" dirty="0"/>
              <a:t>Treatment</a:t>
            </a:r>
          </a:p>
          <a:p>
            <a:pPr lvl="1">
              <a:lnSpc>
                <a:spcPct val="90000"/>
              </a:lnSpc>
            </a:pPr>
            <a:r>
              <a:rPr lang="en-US" sz="2000" dirty="0">
                <a:solidFill>
                  <a:schemeClr val="tx2"/>
                </a:solidFill>
              </a:rPr>
              <a:t>Depends on person</a:t>
            </a:r>
          </a:p>
          <a:p>
            <a:pPr lvl="2">
              <a:lnSpc>
                <a:spcPct val="90000"/>
              </a:lnSpc>
            </a:pPr>
            <a:r>
              <a:rPr lang="en-US" sz="1800" dirty="0"/>
              <a:t>Activity level</a:t>
            </a:r>
          </a:p>
          <a:p>
            <a:pPr lvl="2">
              <a:lnSpc>
                <a:spcPct val="90000"/>
              </a:lnSpc>
            </a:pPr>
            <a:r>
              <a:rPr lang="en-US" sz="1800" dirty="0"/>
              <a:t>Age</a:t>
            </a:r>
          </a:p>
          <a:p>
            <a:pPr lvl="2">
              <a:lnSpc>
                <a:spcPct val="90000"/>
              </a:lnSpc>
            </a:pPr>
            <a:r>
              <a:rPr lang="en-US" sz="1800" dirty="0"/>
              <a:t>Health</a:t>
            </a:r>
          </a:p>
          <a:p>
            <a:pPr lvl="1">
              <a:lnSpc>
                <a:spcPct val="90000"/>
              </a:lnSpc>
            </a:pPr>
            <a:r>
              <a:rPr lang="en-US" sz="2000" dirty="0">
                <a:solidFill>
                  <a:schemeClr val="tx2"/>
                </a:solidFill>
              </a:rPr>
              <a:t>Surgical</a:t>
            </a:r>
          </a:p>
          <a:p>
            <a:pPr lvl="2">
              <a:lnSpc>
                <a:spcPct val="90000"/>
              </a:lnSpc>
            </a:pPr>
            <a:r>
              <a:rPr lang="en-US" sz="1800" dirty="0"/>
              <a:t>Different types of procedures ranging from WB in post-op shoe to needing crutches with no weight.</a:t>
            </a:r>
          </a:p>
          <a:p>
            <a:pPr lvl="1">
              <a:lnSpc>
                <a:spcPct val="90000"/>
              </a:lnSpc>
            </a:pPr>
            <a:r>
              <a:rPr lang="en-US" sz="2000" dirty="0">
                <a:solidFill>
                  <a:schemeClr val="tx2"/>
                </a:solidFill>
              </a:rPr>
              <a:t>Orthotics</a:t>
            </a:r>
          </a:p>
          <a:p>
            <a:pPr lvl="2">
              <a:lnSpc>
                <a:spcPct val="90000"/>
              </a:lnSpc>
            </a:pPr>
            <a:r>
              <a:rPr lang="en-US" sz="1800" dirty="0"/>
              <a:t>Correct mechanics</a:t>
            </a:r>
          </a:p>
          <a:p>
            <a:pPr lvl="1">
              <a:lnSpc>
                <a:spcPct val="90000"/>
              </a:lnSpc>
            </a:pPr>
            <a:r>
              <a:rPr lang="en-US" sz="2000" dirty="0">
                <a:solidFill>
                  <a:schemeClr val="tx2"/>
                </a:solidFill>
              </a:rPr>
              <a:t>Shoe gear</a:t>
            </a:r>
          </a:p>
          <a:p>
            <a:pPr lvl="2">
              <a:lnSpc>
                <a:spcPct val="90000"/>
              </a:lnSpc>
            </a:pPr>
            <a:r>
              <a:rPr lang="en-US" sz="1800" dirty="0"/>
              <a:t>Correct mechanics</a:t>
            </a:r>
          </a:p>
          <a:p>
            <a:pPr lvl="2">
              <a:lnSpc>
                <a:spcPct val="90000"/>
              </a:lnSpc>
            </a:pPr>
            <a:r>
              <a:rPr lang="en-US" sz="1800" dirty="0"/>
              <a:t>Accommodate bump.</a:t>
            </a:r>
          </a:p>
        </p:txBody>
      </p:sp>
      <p:pic>
        <p:nvPicPr>
          <p:cNvPr id="5" name="Picture 4"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half" idx="2"/>
          </p:nvPr>
        </p:nvSpPr>
        <p:spPr/>
        <p:txBody>
          <a:bodyPr/>
          <a:lstStyle/>
          <a:p>
            <a:r>
              <a:rPr lang="en-US" dirty="0" err="1" smtClean="0"/>
              <a:t>Xray</a:t>
            </a:r>
            <a:r>
              <a:rPr lang="en-US" dirty="0" smtClean="0"/>
              <a:t> of bunion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Orthotics</a:t>
            </a:r>
          </a:p>
        </p:txBody>
      </p:sp>
      <p:sp>
        <p:nvSpPr>
          <p:cNvPr id="32771" name="Rectangle 3"/>
          <p:cNvSpPr>
            <a:spLocks noGrp="1" noChangeArrowheads="1"/>
          </p:cNvSpPr>
          <p:nvPr>
            <p:ph type="body" sz="half" idx="1"/>
          </p:nvPr>
        </p:nvSpPr>
        <p:spPr/>
        <p:txBody>
          <a:bodyPr>
            <a:normAutofit lnSpcReduction="10000"/>
          </a:bodyPr>
          <a:lstStyle/>
          <a:p>
            <a:r>
              <a:rPr lang="en-US" sz="2800"/>
              <a:t>Medical device that fits into shoes.</a:t>
            </a:r>
          </a:p>
          <a:p>
            <a:r>
              <a:rPr lang="en-US" sz="2800"/>
              <a:t>Biomechanical control for an unstable foot type.</a:t>
            </a:r>
          </a:p>
          <a:p>
            <a:r>
              <a:rPr lang="en-US" sz="2800"/>
              <a:t>Different types and styles.</a:t>
            </a:r>
          </a:p>
          <a:p>
            <a:r>
              <a:rPr lang="en-US" sz="2800"/>
              <a:t>Custom offers variety of materials and options.</a:t>
            </a:r>
          </a:p>
        </p:txBody>
      </p:sp>
      <p:pic>
        <p:nvPicPr>
          <p:cNvPr id="6" name="Picture 5" descr="APMA Final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019800"/>
            <a:ext cx="2133600" cy="710943"/>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2"/>
          </p:nvPr>
        </p:nvSpPr>
        <p:spPr/>
        <p:txBody>
          <a:bodyPr/>
          <a:lstStyle/>
          <a:p>
            <a:r>
              <a:rPr lang="en-US" dirty="0" smtClean="0"/>
              <a:t>Picture of orthotic</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4788</TotalTime>
  <Words>1311</Words>
  <Application>Microsoft Office PowerPoint</Application>
  <PresentationFormat>On-screen Show (4:3)</PresentationFormat>
  <Paragraphs>209</Paragraphs>
  <Slides>24</Slides>
  <Notes>17</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Module</vt:lpstr>
      <vt:lpstr>Seniors and Podiatric Medicine</vt:lpstr>
      <vt:lpstr>What is a Podiatrist?</vt:lpstr>
      <vt:lpstr>Training</vt:lpstr>
      <vt:lpstr>My training</vt:lpstr>
      <vt:lpstr>General Foot Health</vt:lpstr>
      <vt:lpstr>Common foot problems</vt:lpstr>
      <vt:lpstr>Bunions</vt:lpstr>
      <vt:lpstr>Bunions</vt:lpstr>
      <vt:lpstr>Orthotics</vt:lpstr>
      <vt:lpstr>Hammertoes</vt:lpstr>
      <vt:lpstr>Hammertoes</vt:lpstr>
      <vt:lpstr>Hammertoes</vt:lpstr>
      <vt:lpstr>Fungal Toenail</vt:lpstr>
      <vt:lpstr>Fungal Toenails</vt:lpstr>
      <vt:lpstr>Fungal Toenails</vt:lpstr>
      <vt:lpstr>Diabetes</vt:lpstr>
      <vt:lpstr>Diabetes</vt:lpstr>
      <vt:lpstr>Diabetes</vt:lpstr>
      <vt:lpstr>Diabetes</vt:lpstr>
      <vt:lpstr>Diabetic foot prevention</vt:lpstr>
      <vt:lpstr>Diabetic Wounds</vt:lpstr>
      <vt:lpstr>Shoes</vt:lpstr>
      <vt:lpstr>Do you know a future DPM?</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Foot Ailments</dc:title>
  <dc:creator>Ami Sheth</dc:creator>
  <cp:lastModifiedBy>Peggy S. Tresky</cp:lastModifiedBy>
  <cp:revision>52</cp:revision>
  <dcterms:created xsi:type="dcterms:W3CDTF">2008-05-19T19:03:11Z</dcterms:created>
  <dcterms:modified xsi:type="dcterms:W3CDTF">2018-08-07T18:54:40Z</dcterms:modified>
</cp:coreProperties>
</file>