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76" r:id="rId4"/>
    <p:sldId id="258" r:id="rId5"/>
    <p:sldId id="261" r:id="rId6"/>
    <p:sldId id="270" r:id="rId7"/>
    <p:sldId id="262" r:id="rId8"/>
    <p:sldId id="271" r:id="rId9"/>
    <p:sldId id="263" r:id="rId10"/>
    <p:sldId id="272" r:id="rId11"/>
    <p:sldId id="265" r:id="rId12"/>
    <p:sldId id="266" r:id="rId13"/>
    <p:sldId id="267" r:id="rId14"/>
    <p:sldId id="274" r:id="rId15"/>
    <p:sldId id="277" r:id="rId16"/>
    <p:sldId id="279"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164" y="-8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79F8D-C30C-C54C-AC93-8C7D8FC28FC9}" type="datetimeFigureOut">
              <a:rPr lang="en-US" smtClean="0"/>
              <a:t>8/7/2018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DDE9B-AD80-4F43-9EA3-5C37B47050ED}" type="slidenum">
              <a:rPr lang="en-US" smtClean="0"/>
              <a:t>‹#›</a:t>
            </a:fld>
            <a:endParaRPr lang="en-US"/>
          </a:p>
        </p:txBody>
      </p:sp>
    </p:spTree>
    <p:extLst>
      <p:ext uri="{BB962C8B-B14F-4D97-AF65-F5344CB8AC3E}">
        <p14:creationId xmlns:p14="http://schemas.microsoft.com/office/powerpoint/2010/main" val="2604190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directions that you can use this </a:t>
            </a:r>
            <a:r>
              <a:rPr lang="en-US" dirty="0" err="1" smtClean="0"/>
              <a:t>powerpoint</a:t>
            </a:r>
            <a:r>
              <a:rPr lang="en-US" dirty="0" smtClean="0"/>
              <a:t>,</a:t>
            </a:r>
            <a:r>
              <a:rPr lang="en-US" baseline="0" dirty="0" smtClean="0"/>
              <a:t> and it will be dependent on your audience.</a:t>
            </a:r>
          </a:p>
          <a:p>
            <a:r>
              <a:rPr lang="en-US" baseline="0" dirty="0" smtClean="0"/>
              <a:t>This can serve as a guide; however, because of the number of procedure techniques, it can also be broken into various individual presentations.</a:t>
            </a:r>
          </a:p>
          <a:p>
            <a:r>
              <a:rPr lang="en-US" baseline="0" dirty="0" smtClean="0"/>
              <a:t>You would want to pick and choose the common procedures in your practice and highlight a case of your own.</a:t>
            </a:r>
          </a:p>
        </p:txBody>
      </p:sp>
      <p:sp>
        <p:nvSpPr>
          <p:cNvPr id="4" name="Slide Number Placeholder 3"/>
          <p:cNvSpPr>
            <a:spLocks noGrp="1"/>
          </p:cNvSpPr>
          <p:nvPr>
            <p:ph type="sldNum" sz="quarter" idx="10"/>
          </p:nvPr>
        </p:nvSpPr>
        <p:spPr/>
        <p:txBody>
          <a:bodyPr/>
          <a:lstStyle/>
          <a:p>
            <a:fld id="{C27DDE9B-AD80-4F43-9EA3-5C37B47050ED}" type="slidenum">
              <a:rPr lang="en-US" smtClean="0"/>
              <a:t>1</a:t>
            </a:fld>
            <a:endParaRPr lang="en-US"/>
          </a:p>
        </p:txBody>
      </p:sp>
    </p:spTree>
    <p:extLst>
      <p:ext uri="{BB962C8B-B14F-4D97-AF65-F5344CB8AC3E}">
        <p14:creationId xmlns:p14="http://schemas.microsoft.com/office/powerpoint/2010/main" val="25092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Podiatrist is a Surgeon</a:t>
            </a:r>
            <a:r>
              <a:rPr lang="en-US" baseline="0" dirty="0" smtClean="0"/>
              <a:t> – performing more foot and ankle surgeries than any other medical specialist</a:t>
            </a:r>
            <a:endParaRPr lang="en-US" dirty="0"/>
          </a:p>
        </p:txBody>
      </p:sp>
      <p:sp>
        <p:nvSpPr>
          <p:cNvPr id="4" name="Slide Number Placeholder 3"/>
          <p:cNvSpPr>
            <a:spLocks noGrp="1"/>
          </p:cNvSpPr>
          <p:nvPr>
            <p:ph type="sldNum" sz="quarter" idx="10"/>
          </p:nvPr>
        </p:nvSpPr>
        <p:spPr/>
        <p:txBody>
          <a:bodyPr/>
          <a:lstStyle/>
          <a:p>
            <a:fld id="{C27DDE9B-AD80-4F43-9EA3-5C37B47050ED}" type="slidenum">
              <a:rPr lang="en-US" smtClean="0"/>
              <a:t>2</a:t>
            </a:fld>
            <a:endParaRPr lang="en-US"/>
          </a:p>
        </p:txBody>
      </p:sp>
    </p:spTree>
    <p:extLst>
      <p:ext uri="{BB962C8B-B14F-4D97-AF65-F5344CB8AC3E}">
        <p14:creationId xmlns:p14="http://schemas.microsoft.com/office/powerpoint/2010/main" val="337101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Thanks for taking the time to remind your audience of careers in podiatric medicine.  When introducing yourself, if appropriate for your talk, take a moment to share with the audience your “path to podiatry.”   You can use statements like “I discovered podiatric medicine when…” or “I chose podiatry because…”  Your stories are compelling and could be the reason a young person decides to learn more about careers in podiatric medicine.</a:t>
            </a:r>
          </a:p>
          <a:p>
            <a:endParaRPr lang="en-US"/>
          </a:p>
          <a:p>
            <a:r>
              <a:rPr lang="en-US"/>
              <a:t>There are many resources available online to help connect an interested audience member with career awareness information:</a:t>
            </a:r>
          </a:p>
          <a:p>
            <a:r>
              <a:rPr lang="en-US"/>
              <a:t>AACPM.org ---  General career information, Admission information, Links to the Colleges</a:t>
            </a:r>
          </a:p>
          <a:p>
            <a:r>
              <a:rPr lang="en-US"/>
              <a:t>DPMNetwork.org – Find a DPM to shadow (Are you a registered Mentor?  Links to register for DPMS, too!)  Students as young as high school students are welcome to use the Network to locate a DPM to shadow.</a:t>
            </a:r>
          </a:p>
          <a:p>
            <a:r>
              <a:rPr lang="en-US"/>
              <a:t>DiscoverPodiatricMedicine.org – Learn more about careers in podiatric medicine and join the mailing list for more info (students only please)</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2B1E4360-591E-469E-8A4D-B838F629116B}" type="slidenum">
              <a:rPr lang="en-US" smtClean="0"/>
              <a:t>16</a:t>
            </a:fld>
            <a:endParaRPr lang="en-US"/>
          </a:p>
        </p:txBody>
      </p:sp>
    </p:spTree>
    <p:extLst>
      <p:ext uri="{BB962C8B-B14F-4D97-AF65-F5344CB8AC3E}">
        <p14:creationId xmlns:p14="http://schemas.microsoft.com/office/powerpoint/2010/main" val="35993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8/7/2018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iscoverpodiatricmedicin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PODIATRIC SURGERY</a:t>
            </a:r>
            <a:endParaRPr lang="en-US" dirty="0"/>
          </a:p>
        </p:txBody>
      </p:sp>
      <p:sp>
        <p:nvSpPr>
          <p:cNvPr id="3" name="Subtitle 2"/>
          <p:cNvSpPr>
            <a:spLocks noGrp="1"/>
          </p:cNvSpPr>
          <p:nvPr>
            <p:ph type="subTitle" idx="1"/>
          </p:nvPr>
        </p:nvSpPr>
        <p:spPr/>
        <p:txBody>
          <a:bodyPr/>
          <a:lstStyle/>
          <a:p>
            <a:r>
              <a:rPr lang="en-US" dirty="0" smtClean="0"/>
              <a:t>Surgery of the Foot &amp; Ankle</a:t>
            </a:r>
            <a:endParaRPr lang="en-US" dirty="0"/>
          </a:p>
        </p:txBody>
      </p:sp>
      <p:pic>
        <p:nvPicPr>
          <p:cNvPr id="4" name="Picture 3" descr="APMA Logo - Member.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5378194"/>
            <a:ext cx="2743200" cy="957072"/>
          </a:xfrm>
          <a:prstGeom prst="rect">
            <a:avLst/>
          </a:prstGeom>
        </p:spPr>
      </p:pic>
    </p:spTree>
    <p:extLst>
      <p:ext uri="{BB962C8B-B14F-4D97-AF65-F5344CB8AC3E}">
        <p14:creationId xmlns:p14="http://schemas.microsoft.com/office/powerpoint/2010/main" val="66523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TOE DEFORMITIES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Indications/Contraindications</a:t>
            </a:r>
          </a:p>
          <a:p>
            <a:r>
              <a:rPr lang="en-US" dirty="0" smtClean="0"/>
              <a:t>Hammertoe/Mallet Toe/Claw Toe</a:t>
            </a:r>
          </a:p>
          <a:p>
            <a:pPr lvl="1"/>
            <a:r>
              <a:rPr lang="en-US" dirty="0" smtClean="0"/>
              <a:t>Soft </a:t>
            </a:r>
            <a:r>
              <a:rPr lang="en-US" dirty="0"/>
              <a:t>t</a:t>
            </a:r>
            <a:r>
              <a:rPr lang="en-US" dirty="0" smtClean="0"/>
              <a:t>issue release</a:t>
            </a:r>
          </a:p>
          <a:p>
            <a:pPr lvl="1"/>
            <a:r>
              <a:rPr lang="en-US" dirty="0" err="1" smtClean="0"/>
              <a:t>Arthroplasty</a:t>
            </a:r>
            <a:endParaRPr lang="en-US" dirty="0" smtClean="0"/>
          </a:p>
          <a:p>
            <a:pPr lvl="1"/>
            <a:r>
              <a:rPr lang="en-US" dirty="0" smtClean="0"/>
              <a:t>Arthrodesis</a:t>
            </a:r>
          </a:p>
          <a:p>
            <a:pPr lvl="1"/>
            <a:r>
              <a:rPr lang="en-US" dirty="0" smtClean="0"/>
              <a:t>Special Deformities</a:t>
            </a:r>
          </a:p>
          <a:p>
            <a:pPr lvl="2"/>
            <a:r>
              <a:rPr lang="en-US" dirty="0" smtClean="0"/>
              <a:t>Dorsal Dislocation with Hammertoe</a:t>
            </a:r>
          </a:p>
          <a:p>
            <a:pPr lvl="2"/>
            <a:r>
              <a:rPr lang="en-US" dirty="0" smtClean="0"/>
              <a:t>Crossover Toe</a:t>
            </a:r>
            <a:endParaRPr lang="en-US" dirty="0"/>
          </a:p>
          <a:p>
            <a:r>
              <a:rPr lang="en-US" dirty="0" smtClean="0"/>
              <a:t>5</a:t>
            </a:r>
            <a:r>
              <a:rPr lang="en-US" baseline="30000" dirty="0" smtClean="0"/>
              <a:t>th</a:t>
            </a:r>
            <a:r>
              <a:rPr lang="en-US" dirty="0" smtClean="0"/>
              <a:t> Digit </a:t>
            </a:r>
          </a:p>
          <a:p>
            <a:pPr lvl="1"/>
            <a:r>
              <a:rPr lang="en-US" dirty="0" smtClean="0"/>
              <a:t>Cock-up deformity</a:t>
            </a:r>
          </a:p>
          <a:p>
            <a:pPr lvl="1"/>
            <a:r>
              <a:rPr lang="en-US" dirty="0" smtClean="0"/>
              <a:t>Congenital </a:t>
            </a:r>
            <a:r>
              <a:rPr lang="en-US" dirty="0" err="1" smtClean="0"/>
              <a:t>varus</a:t>
            </a:r>
            <a:r>
              <a:rPr lang="en-US" dirty="0" smtClean="0"/>
              <a:t> (Curly Toe)</a:t>
            </a:r>
          </a:p>
          <a:p>
            <a:r>
              <a:rPr lang="en-US" dirty="0" smtClean="0"/>
              <a:t>Tailor’s Bunion/</a:t>
            </a:r>
            <a:r>
              <a:rPr lang="en-US" dirty="0" err="1" smtClean="0"/>
              <a:t>Bunionette</a:t>
            </a:r>
            <a:endParaRPr lang="en-US" dirty="0" smtClean="0"/>
          </a:p>
          <a:p>
            <a:pPr lvl="1"/>
            <a:r>
              <a:rPr lang="en-US" dirty="0" smtClean="0"/>
              <a:t>Capsule/Tendon Balance</a:t>
            </a:r>
          </a:p>
          <a:p>
            <a:pPr lvl="1"/>
            <a:r>
              <a:rPr lang="en-US" dirty="0" smtClean="0"/>
              <a:t>Osteotomy</a:t>
            </a:r>
          </a:p>
        </p:txBody>
      </p:sp>
      <p:pic>
        <p:nvPicPr>
          <p:cNvPr id="4" name="Picture 3"/>
          <p:cNvPicPr>
            <a:picLocks noChangeAspect="1"/>
          </p:cNvPicPr>
          <p:nvPr/>
        </p:nvPicPr>
        <p:blipFill>
          <a:blip r:embed="rId2"/>
          <a:stretch>
            <a:fillRect/>
          </a:stretch>
        </p:blipFill>
        <p:spPr>
          <a:xfrm>
            <a:off x="5566794" y="1444532"/>
            <a:ext cx="3345785" cy="2479050"/>
          </a:xfrm>
          <a:prstGeom prst="rect">
            <a:avLst/>
          </a:prstGeom>
        </p:spPr>
      </p:pic>
      <p:pic>
        <p:nvPicPr>
          <p:cNvPr id="5" name="Picture 4"/>
          <p:cNvPicPr>
            <a:picLocks noChangeAspect="1"/>
          </p:cNvPicPr>
          <p:nvPr/>
        </p:nvPicPr>
        <p:blipFill>
          <a:blip r:embed="rId3"/>
          <a:stretch>
            <a:fillRect/>
          </a:stretch>
        </p:blipFill>
        <p:spPr>
          <a:xfrm>
            <a:off x="4298374" y="3923582"/>
            <a:ext cx="2957375" cy="2761306"/>
          </a:xfrm>
          <a:prstGeom prst="rect">
            <a:avLst/>
          </a:prstGeom>
        </p:spPr>
      </p:pic>
    </p:spTree>
    <p:extLst>
      <p:ext uri="{BB962C8B-B14F-4D97-AF65-F5344CB8AC3E}">
        <p14:creationId xmlns:p14="http://schemas.microsoft.com/office/powerpoint/2010/main" val="3220062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REARFOOT SURGERY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Indications/Contraindications</a:t>
            </a:r>
          </a:p>
          <a:p>
            <a:r>
              <a:rPr lang="en-US" dirty="0" smtClean="0"/>
              <a:t>Soft Tissue Procedures</a:t>
            </a:r>
          </a:p>
          <a:p>
            <a:pPr lvl="1"/>
            <a:r>
              <a:rPr lang="en-US" dirty="0" smtClean="0"/>
              <a:t>Plantar Fascia Release</a:t>
            </a:r>
          </a:p>
          <a:p>
            <a:pPr lvl="1"/>
            <a:r>
              <a:rPr lang="en-US" dirty="0" smtClean="0"/>
              <a:t>Nerve Decompression</a:t>
            </a:r>
          </a:p>
          <a:p>
            <a:pPr lvl="2"/>
            <a:r>
              <a:rPr lang="en-US" dirty="0" smtClean="0"/>
              <a:t>Tarsal Tunnel Release</a:t>
            </a:r>
          </a:p>
          <a:p>
            <a:pPr lvl="1"/>
            <a:r>
              <a:rPr lang="en-US" dirty="0" smtClean="0"/>
              <a:t>Achilles Tendon</a:t>
            </a:r>
          </a:p>
          <a:p>
            <a:pPr lvl="2"/>
            <a:r>
              <a:rPr lang="en-US" dirty="0" smtClean="0"/>
              <a:t>Repair</a:t>
            </a:r>
          </a:p>
          <a:p>
            <a:pPr lvl="2"/>
            <a:r>
              <a:rPr lang="en-US" dirty="0" smtClean="0"/>
              <a:t>Lengthening</a:t>
            </a:r>
          </a:p>
          <a:p>
            <a:r>
              <a:rPr lang="en-US" dirty="0" smtClean="0"/>
              <a:t>Calcaneal </a:t>
            </a:r>
            <a:r>
              <a:rPr lang="en-US" dirty="0" err="1" smtClean="0"/>
              <a:t>Ostectomy</a:t>
            </a:r>
            <a:r>
              <a:rPr lang="en-US" dirty="0" smtClean="0"/>
              <a:t> and Osteotomy</a:t>
            </a:r>
          </a:p>
          <a:p>
            <a:r>
              <a:rPr lang="en-US" dirty="0" smtClean="0"/>
              <a:t>Arthrodesis</a:t>
            </a:r>
          </a:p>
          <a:p>
            <a:pPr lvl="1"/>
            <a:r>
              <a:rPr lang="en-US" dirty="0" smtClean="0"/>
              <a:t>Isolated joint Arthrodesis</a:t>
            </a:r>
          </a:p>
          <a:p>
            <a:pPr lvl="1"/>
            <a:r>
              <a:rPr lang="en-US" dirty="0" err="1" smtClean="0"/>
              <a:t>Subtalar</a:t>
            </a:r>
            <a:r>
              <a:rPr lang="en-US" dirty="0" smtClean="0"/>
              <a:t> Arthrodesis</a:t>
            </a:r>
          </a:p>
          <a:p>
            <a:pPr lvl="1"/>
            <a:r>
              <a:rPr lang="en-US" dirty="0" smtClean="0"/>
              <a:t>Triple Arthrodesis</a:t>
            </a:r>
          </a:p>
          <a:p>
            <a:pPr marL="349250" lvl="1" indent="0">
              <a:buNone/>
            </a:pPr>
            <a:endParaRPr lang="en-US" dirty="0"/>
          </a:p>
        </p:txBody>
      </p:sp>
      <p:pic>
        <p:nvPicPr>
          <p:cNvPr id="4" name="Picture 3"/>
          <p:cNvPicPr>
            <a:picLocks noChangeAspect="1"/>
          </p:cNvPicPr>
          <p:nvPr/>
        </p:nvPicPr>
        <p:blipFill>
          <a:blip r:embed="rId2"/>
          <a:stretch>
            <a:fillRect/>
          </a:stretch>
        </p:blipFill>
        <p:spPr>
          <a:xfrm>
            <a:off x="5390143" y="4171695"/>
            <a:ext cx="3373621" cy="2511263"/>
          </a:xfrm>
          <a:prstGeom prst="rect">
            <a:avLst/>
          </a:prstGeom>
        </p:spPr>
      </p:pic>
      <p:pic>
        <p:nvPicPr>
          <p:cNvPr id="5" name="Picture 4"/>
          <p:cNvPicPr>
            <a:picLocks noChangeAspect="1"/>
          </p:cNvPicPr>
          <p:nvPr/>
        </p:nvPicPr>
        <p:blipFill>
          <a:blip r:embed="rId3"/>
          <a:stretch>
            <a:fillRect/>
          </a:stretch>
        </p:blipFill>
        <p:spPr>
          <a:xfrm>
            <a:off x="6749976" y="1438162"/>
            <a:ext cx="2191584" cy="2689671"/>
          </a:xfrm>
          <a:prstGeom prst="rect">
            <a:avLst/>
          </a:prstGeom>
        </p:spPr>
      </p:pic>
      <p:pic>
        <p:nvPicPr>
          <p:cNvPr id="6" name="Picture 5"/>
          <p:cNvPicPr>
            <a:picLocks noChangeAspect="1"/>
          </p:cNvPicPr>
          <p:nvPr/>
        </p:nvPicPr>
        <p:blipFill>
          <a:blip r:embed="rId4"/>
          <a:stretch>
            <a:fillRect/>
          </a:stretch>
        </p:blipFill>
        <p:spPr>
          <a:xfrm>
            <a:off x="4030309" y="1938157"/>
            <a:ext cx="2719667" cy="2057908"/>
          </a:xfrm>
          <a:prstGeom prst="rect">
            <a:avLst/>
          </a:prstGeom>
        </p:spPr>
      </p:pic>
    </p:spTree>
    <p:extLst>
      <p:ext uri="{BB962C8B-B14F-4D97-AF65-F5344CB8AC3E}">
        <p14:creationId xmlns:p14="http://schemas.microsoft.com/office/powerpoint/2010/main" val="225609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TENDON PROCEDURES</a:t>
            </a:r>
            <a:endParaRPr lang="en-US" dirty="0"/>
          </a:p>
        </p:txBody>
      </p:sp>
      <p:sp>
        <p:nvSpPr>
          <p:cNvPr id="3" name="Content Placeholder 2"/>
          <p:cNvSpPr>
            <a:spLocks noGrp="1"/>
          </p:cNvSpPr>
          <p:nvPr>
            <p:ph idx="1"/>
          </p:nvPr>
        </p:nvSpPr>
        <p:spPr>
          <a:xfrm>
            <a:off x="549275" y="1600201"/>
            <a:ext cx="4112240" cy="4343400"/>
          </a:xfrm>
        </p:spPr>
        <p:txBody>
          <a:bodyPr/>
          <a:lstStyle/>
          <a:p>
            <a:r>
              <a:rPr lang="en-US" dirty="0" smtClean="0"/>
              <a:t>Indications/Contraindications</a:t>
            </a:r>
          </a:p>
          <a:p>
            <a:r>
              <a:rPr lang="en-US" dirty="0" smtClean="0"/>
              <a:t>Posterior </a:t>
            </a:r>
            <a:r>
              <a:rPr lang="en-US" dirty="0" err="1" smtClean="0"/>
              <a:t>Tibial</a:t>
            </a:r>
            <a:r>
              <a:rPr lang="en-US" dirty="0" smtClean="0"/>
              <a:t> Tendon Dysfunction</a:t>
            </a:r>
          </a:p>
          <a:p>
            <a:r>
              <a:rPr lang="en-US" dirty="0" smtClean="0"/>
              <a:t>Chronic Ligament Instability</a:t>
            </a:r>
            <a:endParaRPr lang="en-US" dirty="0"/>
          </a:p>
        </p:txBody>
      </p:sp>
      <p:pic>
        <p:nvPicPr>
          <p:cNvPr id="4" name="Picture 3"/>
          <p:cNvPicPr>
            <a:picLocks noChangeAspect="1"/>
          </p:cNvPicPr>
          <p:nvPr/>
        </p:nvPicPr>
        <p:blipFill>
          <a:blip r:embed="rId2"/>
          <a:stretch>
            <a:fillRect/>
          </a:stretch>
        </p:blipFill>
        <p:spPr>
          <a:xfrm>
            <a:off x="4335710" y="1884459"/>
            <a:ext cx="4432300" cy="3238500"/>
          </a:xfrm>
          <a:prstGeom prst="rect">
            <a:avLst/>
          </a:prstGeom>
        </p:spPr>
      </p:pic>
    </p:spTree>
    <p:extLst>
      <p:ext uri="{BB962C8B-B14F-4D97-AF65-F5344CB8AC3E}">
        <p14:creationId xmlns:p14="http://schemas.microsoft.com/office/powerpoint/2010/main" val="2204072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Indications/</a:t>
            </a:r>
            <a:r>
              <a:rPr lang="en-US" dirty="0" err="1" smtClean="0"/>
              <a:t>Contrindications</a:t>
            </a:r>
            <a:endParaRPr lang="en-US" dirty="0" smtClean="0"/>
          </a:p>
          <a:p>
            <a:r>
              <a:rPr lang="en-US" dirty="0" smtClean="0"/>
              <a:t>Fractures</a:t>
            </a:r>
          </a:p>
          <a:p>
            <a:pPr lvl="1"/>
            <a:r>
              <a:rPr lang="en-US" dirty="0" smtClean="0"/>
              <a:t>Forefoot</a:t>
            </a:r>
          </a:p>
          <a:p>
            <a:pPr lvl="2"/>
            <a:r>
              <a:rPr lang="en-US" dirty="0" err="1" smtClean="0"/>
              <a:t>Sesamoids</a:t>
            </a:r>
            <a:endParaRPr lang="en-US" dirty="0" smtClean="0"/>
          </a:p>
          <a:p>
            <a:pPr lvl="2"/>
            <a:r>
              <a:rPr lang="en-US" dirty="0" smtClean="0"/>
              <a:t>Phalanges</a:t>
            </a:r>
          </a:p>
          <a:p>
            <a:pPr lvl="2"/>
            <a:r>
              <a:rPr lang="en-US" dirty="0" smtClean="0"/>
              <a:t>Metatarsals</a:t>
            </a:r>
          </a:p>
          <a:p>
            <a:pPr lvl="2"/>
            <a:r>
              <a:rPr lang="en-US" dirty="0" smtClean="0"/>
              <a:t>5</a:t>
            </a:r>
            <a:r>
              <a:rPr lang="en-US" baseline="30000" dirty="0" smtClean="0"/>
              <a:t>th</a:t>
            </a:r>
            <a:r>
              <a:rPr lang="en-US" dirty="0" smtClean="0"/>
              <a:t> Metatarsal</a:t>
            </a:r>
          </a:p>
          <a:p>
            <a:pPr lvl="1"/>
            <a:r>
              <a:rPr lang="en-US" dirty="0" err="1" smtClean="0"/>
              <a:t>Midfoot</a:t>
            </a:r>
            <a:endParaRPr lang="en-US" dirty="0" smtClean="0"/>
          </a:p>
          <a:p>
            <a:pPr lvl="2"/>
            <a:r>
              <a:rPr lang="en-US" dirty="0" err="1" smtClean="0"/>
              <a:t>LisFranc</a:t>
            </a:r>
            <a:r>
              <a:rPr lang="en-US" dirty="0" smtClean="0"/>
              <a:t> Injury</a:t>
            </a:r>
          </a:p>
          <a:p>
            <a:pPr lvl="2"/>
            <a:r>
              <a:rPr lang="en-US" dirty="0" err="1" smtClean="0"/>
              <a:t>Navicular</a:t>
            </a:r>
            <a:r>
              <a:rPr lang="en-US" dirty="0" smtClean="0"/>
              <a:t>/Cuboid </a:t>
            </a:r>
          </a:p>
          <a:p>
            <a:pPr lvl="1"/>
            <a:r>
              <a:rPr lang="en-US" dirty="0" err="1" smtClean="0"/>
              <a:t>Rearfoot</a:t>
            </a:r>
            <a:endParaRPr lang="en-US" dirty="0" smtClean="0"/>
          </a:p>
          <a:p>
            <a:pPr lvl="2"/>
            <a:r>
              <a:rPr lang="en-US" dirty="0" smtClean="0"/>
              <a:t>Talus</a:t>
            </a:r>
          </a:p>
          <a:p>
            <a:pPr lvl="2"/>
            <a:r>
              <a:rPr lang="en-US" dirty="0" smtClean="0"/>
              <a:t>Calcaneus</a:t>
            </a:r>
          </a:p>
        </p:txBody>
      </p:sp>
      <p:sp>
        <p:nvSpPr>
          <p:cNvPr id="4" name="Content Placeholder 3"/>
          <p:cNvSpPr>
            <a:spLocks noGrp="1"/>
          </p:cNvSpPr>
          <p:nvPr>
            <p:ph sz="half" idx="2"/>
          </p:nvPr>
        </p:nvSpPr>
        <p:spPr/>
        <p:txBody>
          <a:bodyPr>
            <a:normAutofit fontScale="92500" lnSpcReduction="10000"/>
          </a:bodyPr>
          <a:lstStyle/>
          <a:p>
            <a:endParaRPr lang="en-US" dirty="0" smtClean="0"/>
          </a:p>
          <a:p>
            <a:r>
              <a:rPr lang="en-US" dirty="0" smtClean="0"/>
              <a:t>Incision &amp; Drainage</a:t>
            </a:r>
          </a:p>
          <a:p>
            <a:r>
              <a:rPr lang="en-US" dirty="0" smtClean="0"/>
              <a:t>Compartment Syndrome</a:t>
            </a:r>
          </a:p>
          <a:p>
            <a:r>
              <a:rPr lang="en-US" dirty="0" smtClean="0"/>
              <a:t>Amputation</a:t>
            </a:r>
          </a:p>
          <a:p>
            <a:endParaRPr lang="en-US" dirty="0"/>
          </a:p>
          <a:p>
            <a:r>
              <a:rPr lang="en-US" dirty="0" smtClean="0"/>
              <a:t>Ankle Fractures</a:t>
            </a:r>
          </a:p>
          <a:p>
            <a:r>
              <a:rPr lang="en-US" dirty="0" err="1" smtClean="0"/>
              <a:t>Pilon</a:t>
            </a:r>
            <a:r>
              <a:rPr lang="en-US" dirty="0" smtClean="0"/>
              <a:t> Fractures</a:t>
            </a:r>
            <a:endParaRPr lang="en-US" dirty="0"/>
          </a:p>
        </p:txBody>
      </p:sp>
    </p:spTree>
    <p:extLst>
      <p:ext uri="{BB962C8B-B14F-4D97-AF65-F5344CB8AC3E}">
        <p14:creationId xmlns:p14="http://schemas.microsoft.com/office/powerpoint/2010/main" val="2374200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SPECIAL PROCEDURES</a:t>
            </a:r>
            <a:endParaRPr lang="en-US" sz="4400" dirty="0"/>
          </a:p>
        </p:txBody>
      </p:sp>
      <p:sp>
        <p:nvSpPr>
          <p:cNvPr id="3" name="Content Placeholder 2"/>
          <p:cNvSpPr>
            <a:spLocks noGrp="1"/>
          </p:cNvSpPr>
          <p:nvPr>
            <p:ph idx="1"/>
          </p:nvPr>
        </p:nvSpPr>
        <p:spPr/>
        <p:txBody>
          <a:bodyPr/>
          <a:lstStyle/>
          <a:p>
            <a:r>
              <a:rPr lang="en-US" dirty="0" smtClean="0"/>
              <a:t>Reconstruction</a:t>
            </a:r>
          </a:p>
          <a:p>
            <a:pPr lvl="1"/>
            <a:r>
              <a:rPr lang="en-US" dirty="0" err="1" smtClean="0"/>
              <a:t>Brachymetatarsia</a:t>
            </a:r>
            <a:endParaRPr lang="en-US" dirty="0" smtClean="0"/>
          </a:p>
          <a:p>
            <a:pPr lvl="1"/>
            <a:r>
              <a:rPr lang="en-US" dirty="0" smtClean="0"/>
              <a:t>Rheumatoid Foot</a:t>
            </a:r>
          </a:p>
          <a:p>
            <a:pPr lvl="1"/>
            <a:r>
              <a:rPr lang="en-US" dirty="0" smtClean="0"/>
              <a:t>Tarsal Coalition</a:t>
            </a:r>
          </a:p>
          <a:p>
            <a:pPr lvl="1"/>
            <a:r>
              <a:rPr lang="en-US" dirty="0" smtClean="0"/>
              <a:t>Charcot Foot</a:t>
            </a:r>
          </a:p>
          <a:p>
            <a:r>
              <a:rPr lang="en-US" dirty="0" smtClean="0"/>
              <a:t>Scope Procedures</a:t>
            </a:r>
          </a:p>
          <a:p>
            <a:pPr lvl="1"/>
            <a:r>
              <a:rPr lang="en-US" dirty="0" smtClean="0"/>
              <a:t>Endoscopic </a:t>
            </a:r>
            <a:r>
              <a:rPr lang="en-US" dirty="0" err="1" smtClean="0"/>
              <a:t>Neurolysis</a:t>
            </a:r>
            <a:endParaRPr lang="en-US" dirty="0" smtClean="0"/>
          </a:p>
          <a:p>
            <a:pPr lvl="1"/>
            <a:r>
              <a:rPr lang="en-US" dirty="0" smtClean="0"/>
              <a:t>Endoscopic Plantar </a:t>
            </a:r>
            <a:r>
              <a:rPr lang="en-US" dirty="0" err="1" smtClean="0"/>
              <a:t>Fasciotomy</a:t>
            </a:r>
            <a:endParaRPr lang="en-US" dirty="0" smtClean="0"/>
          </a:p>
          <a:p>
            <a:pPr lvl="1"/>
            <a:r>
              <a:rPr lang="en-US" dirty="0" smtClean="0"/>
              <a:t>Ankle Arthroscopy</a:t>
            </a:r>
          </a:p>
          <a:p>
            <a:endParaRPr lang="en-US" dirty="0"/>
          </a:p>
        </p:txBody>
      </p:sp>
    </p:spTree>
    <p:extLst>
      <p:ext uri="{BB962C8B-B14F-4D97-AF65-F5344CB8AC3E}">
        <p14:creationId xmlns:p14="http://schemas.microsoft.com/office/powerpoint/2010/main" val="230336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GOALS</a:t>
            </a:r>
            <a:endParaRPr lang="en-US" dirty="0"/>
          </a:p>
        </p:txBody>
      </p:sp>
      <p:sp>
        <p:nvSpPr>
          <p:cNvPr id="3" name="Content Placeholder 2"/>
          <p:cNvSpPr>
            <a:spLocks noGrp="1"/>
          </p:cNvSpPr>
          <p:nvPr>
            <p:ph idx="1"/>
          </p:nvPr>
        </p:nvSpPr>
        <p:spPr/>
        <p:txBody>
          <a:bodyPr/>
          <a:lstStyle/>
          <a:p>
            <a:r>
              <a:rPr lang="en-US" smtClean="0"/>
              <a:t>Prevent Infection</a:t>
            </a:r>
            <a:endParaRPr lang="en-US" dirty="0" smtClean="0"/>
          </a:p>
          <a:p>
            <a:r>
              <a:rPr lang="en-US" dirty="0" smtClean="0"/>
              <a:t>Reduction of Pain</a:t>
            </a:r>
          </a:p>
          <a:p>
            <a:r>
              <a:rPr lang="en-US" dirty="0" smtClean="0"/>
              <a:t>Reduction of Deformity</a:t>
            </a:r>
          </a:p>
          <a:p>
            <a:r>
              <a:rPr lang="en-US" dirty="0" smtClean="0"/>
              <a:t>Return to Function</a:t>
            </a:r>
          </a:p>
          <a:p>
            <a:pPr marL="0" indent="0">
              <a:buNone/>
            </a:pPr>
            <a:endParaRPr lang="en-US" dirty="0"/>
          </a:p>
        </p:txBody>
      </p:sp>
    </p:spTree>
    <p:extLst>
      <p:ext uri="{BB962C8B-B14F-4D97-AF65-F5344CB8AC3E}">
        <p14:creationId xmlns:p14="http://schemas.microsoft.com/office/powerpoint/2010/main" val="3635443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35F652A5-4F2C-4C2C-AA56-4B4326896CCF}"/>
              </a:ext>
            </a:extLst>
          </p:cNvPr>
          <p:cNvSpPr>
            <a:spLocks noGrp="1"/>
          </p:cNvSpPr>
          <p:nvPr>
            <p:ph type="title"/>
          </p:nvPr>
        </p:nvSpPr>
        <p:spPr>
          <a:xfrm>
            <a:off x="549275" y="154231"/>
            <a:ext cx="8042276" cy="1336956"/>
          </a:xfrm>
        </p:spPr>
        <p:txBody>
          <a:bodyPr/>
          <a:lstStyle/>
          <a:p>
            <a:r>
              <a:rPr lang="en-US" dirty="0" smtClean="0"/>
              <a:t>TRAINING AND EDUCATION OF A DPM</a:t>
            </a:r>
            <a:endParaRPr lang="en-US" dirty="0"/>
          </a:p>
        </p:txBody>
      </p:sp>
      <p:sp>
        <p:nvSpPr>
          <p:cNvPr id="10" name="Content Placeholder 9">
            <a:extLst>
              <a:ext uri="{FF2B5EF4-FFF2-40B4-BE49-F238E27FC236}">
                <a16:creationId xmlns:a16="http://schemas.microsoft.com/office/drawing/2014/main" xmlns="" id="{6091BE99-F025-4825-B36D-216CB34FD78D}"/>
              </a:ext>
            </a:extLst>
          </p:cNvPr>
          <p:cNvSpPr>
            <a:spLocks noGrp="1"/>
          </p:cNvSpPr>
          <p:nvPr>
            <p:ph idx="1"/>
          </p:nvPr>
        </p:nvSpPr>
        <p:spPr/>
        <p:txBody>
          <a:bodyPr>
            <a:normAutofit fontScale="92500" lnSpcReduction="10000"/>
          </a:bodyPr>
          <a:lstStyle/>
          <a:p>
            <a:r>
              <a:rPr lang="en-US" dirty="0"/>
              <a:t>4 years of undergraduate “pre-med” education</a:t>
            </a:r>
          </a:p>
          <a:p>
            <a:r>
              <a:rPr lang="en-US" dirty="0"/>
              <a:t>4 years of medical school at one of the 9 US Colleges of Podiatric Medicine</a:t>
            </a:r>
          </a:p>
          <a:p>
            <a:r>
              <a:rPr lang="en-US" dirty="0"/>
              <a:t>3 years of Medical and Surgical Residency Training in the US</a:t>
            </a:r>
          </a:p>
          <a:p>
            <a:r>
              <a:rPr lang="en-US" dirty="0"/>
              <a:t>Do you know a student interested in a career in healthcare?</a:t>
            </a:r>
          </a:p>
          <a:p>
            <a:pPr lvl="1"/>
            <a:r>
              <a:rPr lang="en-US" dirty="0"/>
              <a:t>Encourage them to check out careers in podiatric medicine by visiting </a:t>
            </a:r>
            <a:r>
              <a:rPr lang="en-US" dirty="0">
                <a:hlinkClick r:id="rId3"/>
              </a:rPr>
              <a:t>www.DiscoverPodiatricMedicine.org</a:t>
            </a:r>
            <a:r>
              <a:rPr lang="en-US" dirty="0"/>
              <a:t>.  We offer opportunities to shadow a DPM, learn what the pre-requisites are for a college of podiatric medicine, more about the MCAT test and how to apply.</a:t>
            </a:r>
          </a:p>
          <a:p>
            <a:endParaRPr lang="en-US" dirty="0"/>
          </a:p>
          <a:p>
            <a:endParaRPr lang="en-US" dirty="0"/>
          </a:p>
        </p:txBody>
      </p:sp>
    </p:spTree>
    <p:extLst>
      <p:ext uri="{BB962C8B-B14F-4D97-AF65-F5344CB8AC3E}">
        <p14:creationId xmlns:p14="http://schemas.microsoft.com/office/powerpoint/2010/main" val="2505691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smtClean="0"/>
              <a:t>FOR MORE INFORMATION</a:t>
            </a:r>
            <a:br>
              <a:rPr lang="en-US" sz="4000" dirty="0" smtClean="0"/>
            </a:br>
            <a:r>
              <a:rPr lang="en-US" sz="4000" dirty="0" smtClean="0"/>
              <a:t>contact </a:t>
            </a:r>
            <a:r>
              <a:rPr lang="en-US" sz="4000" dirty="0" err="1" smtClean="0"/>
              <a:t>www.APMA.org</a:t>
            </a:r>
            <a:endParaRPr lang="en-US" sz="4000" dirty="0"/>
          </a:p>
        </p:txBody>
      </p:sp>
      <p:sp>
        <p:nvSpPr>
          <p:cNvPr id="10" name="Text Placeholder 9"/>
          <p:cNvSpPr>
            <a:spLocks noGrp="1"/>
          </p:cNvSpPr>
          <p:nvPr>
            <p:ph type="body" idx="1"/>
          </p:nvPr>
        </p:nvSpPr>
        <p:spPr/>
        <p:txBody>
          <a:bodyPr/>
          <a:lstStyle/>
          <a:p>
            <a:r>
              <a:rPr lang="en-US" dirty="0" smtClean="0"/>
              <a:t>YOUR NAME</a:t>
            </a:r>
          </a:p>
          <a:p>
            <a:r>
              <a:rPr lang="en-US" dirty="0" smtClean="0"/>
              <a:t>Address</a:t>
            </a:r>
          </a:p>
          <a:p>
            <a:r>
              <a:rPr lang="en-US" dirty="0" smtClean="0"/>
              <a:t>Phone</a:t>
            </a:r>
          </a:p>
          <a:p>
            <a:r>
              <a:rPr lang="en-US" dirty="0" smtClean="0"/>
              <a:t>Website/Email</a:t>
            </a:r>
            <a:endParaRPr lang="en-US" dirty="0"/>
          </a:p>
        </p:txBody>
      </p:sp>
    </p:spTree>
    <p:extLst>
      <p:ext uri="{BB962C8B-B14F-4D97-AF65-F5344CB8AC3E}">
        <p14:creationId xmlns:p14="http://schemas.microsoft.com/office/powerpoint/2010/main" val="1626116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9600"/>
            <a:ext cx="9144000" cy="5624186"/>
          </a:xfrm>
          <a:prstGeom prst="rect">
            <a:avLst/>
          </a:prstGeom>
        </p:spPr>
      </p:pic>
    </p:spTree>
    <p:extLst>
      <p:ext uri="{BB962C8B-B14F-4D97-AF65-F5344CB8AC3E}">
        <p14:creationId xmlns:p14="http://schemas.microsoft.com/office/powerpoint/2010/main" val="3501142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Content Placeholder 2"/>
          <p:cNvSpPr>
            <a:spLocks noGrp="1"/>
          </p:cNvSpPr>
          <p:nvPr>
            <p:ph idx="1"/>
          </p:nvPr>
        </p:nvSpPr>
        <p:spPr/>
        <p:txBody>
          <a:bodyPr>
            <a:normAutofit/>
          </a:bodyPr>
          <a:lstStyle/>
          <a:p>
            <a:r>
              <a:rPr lang="en-US" dirty="0" smtClean="0"/>
              <a:t>Indications</a:t>
            </a:r>
          </a:p>
          <a:p>
            <a:r>
              <a:rPr lang="en-US" dirty="0" smtClean="0"/>
              <a:t>Contraindications</a:t>
            </a:r>
          </a:p>
          <a:p>
            <a:r>
              <a:rPr lang="en-US" dirty="0" smtClean="0"/>
              <a:t>Pre-operative Consult</a:t>
            </a:r>
          </a:p>
          <a:p>
            <a:pPr lvl="1"/>
            <a:r>
              <a:rPr lang="en-US" dirty="0" smtClean="0"/>
              <a:t>Medical Clearance</a:t>
            </a:r>
          </a:p>
          <a:p>
            <a:pPr lvl="1"/>
            <a:r>
              <a:rPr lang="en-US" dirty="0" smtClean="0"/>
              <a:t>Surgical Consent</a:t>
            </a:r>
          </a:p>
          <a:p>
            <a:r>
              <a:rPr lang="en-US" dirty="0" smtClean="0"/>
              <a:t>Post-operative Care</a:t>
            </a:r>
          </a:p>
          <a:p>
            <a:r>
              <a:rPr lang="en-US" dirty="0" smtClean="0"/>
              <a:t>Rehabilitation</a:t>
            </a:r>
            <a:endParaRPr lang="en-US" dirty="0"/>
          </a:p>
        </p:txBody>
      </p:sp>
    </p:spTree>
    <p:extLst>
      <p:ext uri="{BB962C8B-B14F-4D97-AF65-F5344CB8AC3E}">
        <p14:creationId xmlns:p14="http://schemas.microsoft.com/office/powerpoint/2010/main" val="157501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SURGERY</a:t>
            </a:r>
            <a:endParaRPr lang="en-US" dirty="0"/>
          </a:p>
        </p:txBody>
      </p:sp>
      <p:sp>
        <p:nvSpPr>
          <p:cNvPr id="3" name="Content Placeholder 2"/>
          <p:cNvSpPr>
            <a:spLocks noGrp="1"/>
          </p:cNvSpPr>
          <p:nvPr>
            <p:ph sz="half" idx="1"/>
          </p:nvPr>
        </p:nvSpPr>
        <p:spPr/>
        <p:txBody>
          <a:bodyPr>
            <a:normAutofit/>
          </a:bodyPr>
          <a:lstStyle/>
          <a:p>
            <a:r>
              <a:rPr lang="en-US" sz="2800" dirty="0" smtClean="0"/>
              <a:t>Biopsies</a:t>
            </a:r>
          </a:p>
          <a:p>
            <a:r>
              <a:rPr lang="en-US" sz="2800" dirty="0" smtClean="0"/>
              <a:t>Excisions</a:t>
            </a:r>
          </a:p>
          <a:p>
            <a:r>
              <a:rPr lang="en-US" sz="2800" dirty="0" smtClean="0"/>
              <a:t>Grafting</a:t>
            </a:r>
          </a:p>
          <a:p>
            <a:endParaRPr lang="en-US" sz="2800" dirty="0" smtClean="0"/>
          </a:p>
          <a:p>
            <a:r>
              <a:rPr lang="en-US" sz="2800" dirty="0" smtClean="0"/>
              <a:t>Nail Surgery</a:t>
            </a:r>
          </a:p>
          <a:p>
            <a:endParaRPr lang="en-US" sz="2800" dirty="0"/>
          </a:p>
        </p:txBody>
      </p:sp>
      <p:sp>
        <p:nvSpPr>
          <p:cNvPr id="4" name="Content Placeholder 3"/>
          <p:cNvSpPr>
            <a:spLocks noGrp="1"/>
          </p:cNvSpPr>
          <p:nvPr>
            <p:ph sz="half" idx="2"/>
          </p:nvPr>
        </p:nvSpPr>
        <p:spPr/>
        <p:txBody>
          <a:bodyPr>
            <a:noAutofit/>
          </a:bodyPr>
          <a:lstStyle/>
          <a:p>
            <a:r>
              <a:rPr lang="en-US" sz="2800" dirty="0" smtClean="0"/>
              <a:t>Forefoot </a:t>
            </a:r>
          </a:p>
          <a:p>
            <a:r>
              <a:rPr lang="en-US" sz="2800" dirty="0" err="1" smtClean="0"/>
              <a:t>Rearfoot</a:t>
            </a:r>
            <a:endParaRPr lang="en-US" sz="2800" dirty="0" smtClean="0"/>
          </a:p>
          <a:p>
            <a:r>
              <a:rPr lang="en-US" sz="2800" dirty="0" smtClean="0"/>
              <a:t>Reconstructive</a:t>
            </a:r>
          </a:p>
          <a:p>
            <a:r>
              <a:rPr lang="en-US" sz="2800" dirty="0" smtClean="0"/>
              <a:t>Tendon Procedures</a:t>
            </a:r>
          </a:p>
          <a:p>
            <a:r>
              <a:rPr lang="en-US" sz="2800" dirty="0" smtClean="0"/>
              <a:t>Trauma</a:t>
            </a:r>
          </a:p>
          <a:p>
            <a:r>
              <a:rPr lang="en-US" sz="2800" dirty="0" smtClean="0"/>
              <a:t>Ankle Procedure</a:t>
            </a:r>
            <a:endParaRPr lang="en-US" sz="2800" dirty="0"/>
          </a:p>
        </p:txBody>
      </p:sp>
    </p:spTree>
    <p:extLst>
      <p:ext uri="{BB962C8B-B14F-4D97-AF65-F5344CB8AC3E}">
        <p14:creationId xmlns:p14="http://schemas.microsoft.com/office/powerpoint/2010/main" val="1014381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BIOPSIES/EXCISIONS</a:t>
            </a:r>
            <a:endParaRPr lang="en-US" dirty="0"/>
          </a:p>
        </p:txBody>
      </p:sp>
      <p:sp>
        <p:nvSpPr>
          <p:cNvPr id="3" name="Content Placeholder 2"/>
          <p:cNvSpPr>
            <a:spLocks noGrp="1"/>
          </p:cNvSpPr>
          <p:nvPr>
            <p:ph idx="1"/>
          </p:nvPr>
        </p:nvSpPr>
        <p:spPr>
          <a:xfrm>
            <a:off x="549275" y="1600201"/>
            <a:ext cx="3652844" cy="4343400"/>
          </a:xfrm>
        </p:spPr>
        <p:txBody>
          <a:bodyPr>
            <a:normAutofit fontScale="85000" lnSpcReduction="20000"/>
          </a:bodyPr>
          <a:lstStyle/>
          <a:p>
            <a:r>
              <a:rPr lang="en-US" dirty="0" smtClean="0"/>
              <a:t>Nail Plate</a:t>
            </a:r>
          </a:p>
          <a:p>
            <a:r>
              <a:rPr lang="en-US" dirty="0" smtClean="0"/>
              <a:t>Skin Lesions</a:t>
            </a:r>
          </a:p>
          <a:p>
            <a:pPr lvl="1"/>
            <a:r>
              <a:rPr lang="en-US" dirty="0" smtClean="0"/>
              <a:t>Pigmented Lesions</a:t>
            </a:r>
          </a:p>
          <a:p>
            <a:pPr lvl="1"/>
            <a:r>
              <a:rPr lang="en-US" dirty="0" smtClean="0"/>
              <a:t>Keloids</a:t>
            </a:r>
          </a:p>
          <a:p>
            <a:pPr lvl="1"/>
            <a:r>
              <a:rPr lang="en-US" dirty="0" smtClean="0"/>
              <a:t>Soft Tissue Masses</a:t>
            </a:r>
          </a:p>
          <a:p>
            <a:r>
              <a:rPr lang="en-US" dirty="0" smtClean="0"/>
              <a:t>Tumors</a:t>
            </a:r>
          </a:p>
          <a:p>
            <a:pPr lvl="1"/>
            <a:r>
              <a:rPr lang="en-US" dirty="0" smtClean="0"/>
              <a:t>Granulomas</a:t>
            </a:r>
          </a:p>
          <a:p>
            <a:pPr lvl="1"/>
            <a:r>
              <a:rPr lang="en-US" dirty="0" smtClean="0"/>
              <a:t>Fibromas</a:t>
            </a:r>
          </a:p>
          <a:p>
            <a:pPr lvl="1"/>
            <a:r>
              <a:rPr lang="en-US" dirty="0" smtClean="0"/>
              <a:t>Neuromas</a:t>
            </a:r>
          </a:p>
          <a:p>
            <a:r>
              <a:rPr lang="en-US" dirty="0" smtClean="0"/>
              <a:t>Muscle Biopsy</a:t>
            </a:r>
          </a:p>
          <a:p>
            <a:r>
              <a:rPr lang="en-US" dirty="0" smtClean="0"/>
              <a:t>Bone Biopsy</a:t>
            </a:r>
          </a:p>
          <a:p>
            <a:pPr marL="0" indent="0">
              <a:buNone/>
            </a:pPr>
            <a:endParaRPr lang="en-US" dirty="0"/>
          </a:p>
        </p:txBody>
      </p:sp>
      <p:pic>
        <p:nvPicPr>
          <p:cNvPr id="5" name="Picture 4"/>
          <p:cNvPicPr>
            <a:picLocks noChangeAspect="1"/>
          </p:cNvPicPr>
          <p:nvPr/>
        </p:nvPicPr>
        <p:blipFill>
          <a:blip r:embed="rId2"/>
          <a:stretch>
            <a:fillRect/>
          </a:stretch>
        </p:blipFill>
        <p:spPr>
          <a:xfrm>
            <a:off x="3913991" y="3296749"/>
            <a:ext cx="3490385" cy="3364342"/>
          </a:xfrm>
          <a:prstGeom prst="rect">
            <a:avLst/>
          </a:prstGeom>
        </p:spPr>
      </p:pic>
      <p:pic>
        <p:nvPicPr>
          <p:cNvPr id="6" name="Picture 5"/>
          <p:cNvPicPr>
            <a:picLocks noChangeAspect="1"/>
          </p:cNvPicPr>
          <p:nvPr/>
        </p:nvPicPr>
        <p:blipFill>
          <a:blip r:embed="rId3"/>
          <a:stretch>
            <a:fillRect/>
          </a:stretch>
        </p:blipFill>
        <p:spPr>
          <a:xfrm>
            <a:off x="5972143" y="1444532"/>
            <a:ext cx="2619408" cy="1852217"/>
          </a:xfrm>
          <a:prstGeom prst="rect">
            <a:avLst/>
          </a:prstGeom>
        </p:spPr>
      </p:pic>
    </p:spTree>
    <p:extLst>
      <p:ext uri="{BB962C8B-B14F-4D97-AF65-F5344CB8AC3E}">
        <p14:creationId xmlns:p14="http://schemas.microsoft.com/office/powerpoint/2010/main" val="37943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GRAFTING</a:t>
            </a:r>
            <a:endParaRPr lang="en-US" dirty="0"/>
          </a:p>
        </p:txBody>
      </p:sp>
      <p:sp>
        <p:nvSpPr>
          <p:cNvPr id="3" name="Content Placeholder 2"/>
          <p:cNvSpPr>
            <a:spLocks noGrp="1"/>
          </p:cNvSpPr>
          <p:nvPr>
            <p:ph idx="1"/>
          </p:nvPr>
        </p:nvSpPr>
        <p:spPr>
          <a:xfrm>
            <a:off x="549275" y="1600201"/>
            <a:ext cx="3477193" cy="4343400"/>
          </a:xfrm>
        </p:spPr>
        <p:txBody>
          <a:bodyPr/>
          <a:lstStyle/>
          <a:p>
            <a:r>
              <a:rPr lang="en-US" dirty="0" smtClean="0"/>
              <a:t>Skin Grafting</a:t>
            </a:r>
          </a:p>
          <a:p>
            <a:pPr lvl="1"/>
            <a:r>
              <a:rPr lang="en-US" dirty="0" smtClean="0"/>
              <a:t>Split Thickness</a:t>
            </a:r>
          </a:p>
          <a:p>
            <a:pPr lvl="1"/>
            <a:r>
              <a:rPr lang="en-US" dirty="0" smtClean="0"/>
              <a:t>Full Thickness</a:t>
            </a:r>
          </a:p>
          <a:p>
            <a:r>
              <a:rPr lang="en-US" dirty="0" smtClean="0"/>
              <a:t>Bone Grafting</a:t>
            </a:r>
            <a:endParaRPr lang="en-US" dirty="0"/>
          </a:p>
        </p:txBody>
      </p:sp>
      <p:pic>
        <p:nvPicPr>
          <p:cNvPr id="4" name="Picture 3"/>
          <p:cNvPicPr>
            <a:picLocks noChangeAspect="1"/>
          </p:cNvPicPr>
          <p:nvPr/>
        </p:nvPicPr>
        <p:blipFill>
          <a:blip r:embed="rId2"/>
          <a:stretch>
            <a:fillRect/>
          </a:stretch>
        </p:blipFill>
        <p:spPr>
          <a:xfrm>
            <a:off x="4866914" y="1600201"/>
            <a:ext cx="3724637" cy="3248341"/>
          </a:xfrm>
          <a:prstGeom prst="rect">
            <a:avLst/>
          </a:prstGeom>
        </p:spPr>
      </p:pic>
      <p:pic>
        <p:nvPicPr>
          <p:cNvPr id="5" name="Picture 4"/>
          <p:cNvPicPr>
            <a:picLocks noChangeAspect="1"/>
          </p:cNvPicPr>
          <p:nvPr/>
        </p:nvPicPr>
        <p:blipFill>
          <a:blip r:embed="rId3"/>
          <a:stretch>
            <a:fillRect/>
          </a:stretch>
        </p:blipFill>
        <p:spPr>
          <a:xfrm>
            <a:off x="736313" y="4056203"/>
            <a:ext cx="3992760" cy="2027957"/>
          </a:xfrm>
          <a:prstGeom prst="rect">
            <a:avLst/>
          </a:prstGeom>
        </p:spPr>
      </p:pic>
    </p:spTree>
    <p:extLst>
      <p:ext uri="{BB962C8B-B14F-4D97-AF65-F5344CB8AC3E}">
        <p14:creationId xmlns:p14="http://schemas.microsoft.com/office/powerpoint/2010/main" val="189170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NAIL SURGERY</a:t>
            </a:r>
            <a:endParaRPr lang="en-US" dirty="0"/>
          </a:p>
        </p:txBody>
      </p:sp>
      <p:sp>
        <p:nvSpPr>
          <p:cNvPr id="3" name="Content Placeholder 2"/>
          <p:cNvSpPr>
            <a:spLocks noGrp="1"/>
          </p:cNvSpPr>
          <p:nvPr>
            <p:ph idx="1"/>
          </p:nvPr>
        </p:nvSpPr>
        <p:spPr/>
        <p:txBody>
          <a:bodyPr/>
          <a:lstStyle/>
          <a:p>
            <a:r>
              <a:rPr lang="en-US" dirty="0" smtClean="0"/>
              <a:t>Indications/Contraindications</a:t>
            </a:r>
          </a:p>
          <a:p>
            <a:r>
              <a:rPr lang="en-US" dirty="0" smtClean="0"/>
              <a:t>Nail Avulsions</a:t>
            </a:r>
          </a:p>
          <a:p>
            <a:r>
              <a:rPr lang="en-US" dirty="0" smtClean="0"/>
              <a:t>Wedge Resection</a:t>
            </a:r>
          </a:p>
          <a:p>
            <a:r>
              <a:rPr lang="en-US" dirty="0" smtClean="0"/>
              <a:t>Nail </a:t>
            </a:r>
            <a:r>
              <a:rPr lang="en-US" dirty="0" err="1" smtClean="0"/>
              <a:t>Matrixectomies</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261846" y="3912057"/>
            <a:ext cx="5499100" cy="2425700"/>
          </a:xfrm>
          <a:prstGeom prst="rect">
            <a:avLst/>
          </a:prstGeom>
        </p:spPr>
      </p:pic>
    </p:spTree>
    <p:extLst>
      <p:ext uri="{BB962C8B-B14F-4D97-AF65-F5344CB8AC3E}">
        <p14:creationId xmlns:p14="http://schemas.microsoft.com/office/powerpoint/2010/main" val="232618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FOREFOOT SURGERY</a:t>
            </a:r>
            <a:endParaRPr lang="en-US" sz="4000" dirty="0"/>
          </a:p>
        </p:txBody>
      </p:sp>
      <p:sp>
        <p:nvSpPr>
          <p:cNvPr id="3" name="Content Placeholder 2"/>
          <p:cNvSpPr>
            <a:spLocks noGrp="1"/>
          </p:cNvSpPr>
          <p:nvPr>
            <p:ph idx="1"/>
          </p:nvPr>
        </p:nvSpPr>
        <p:spPr/>
        <p:txBody>
          <a:bodyPr/>
          <a:lstStyle/>
          <a:p>
            <a:r>
              <a:rPr lang="en-US" dirty="0" smtClean="0"/>
              <a:t>Nail Surgery</a:t>
            </a:r>
          </a:p>
          <a:p>
            <a:r>
              <a:rPr lang="en-US" dirty="0" err="1" smtClean="0"/>
              <a:t>Neurectomy</a:t>
            </a:r>
            <a:endParaRPr lang="en-US" dirty="0" smtClean="0"/>
          </a:p>
          <a:p>
            <a:r>
              <a:rPr lang="en-US" dirty="0" smtClean="0"/>
              <a:t>Hallux Deformities</a:t>
            </a:r>
          </a:p>
          <a:p>
            <a:pPr lvl="1"/>
            <a:r>
              <a:rPr lang="en-US" dirty="0" smtClean="0"/>
              <a:t>Hallux Valgus</a:t>
            </a:r>
          </a:p>
          <a:p>
            <a:pPr lvl="1"/>
            <a:r>
              <a:rPr lang="en-US" dirty="0" smtClean="0"/>
              <a:t>Hallux </a:t>
            </a:r>
            <a:r>
              <a:rPr lang="en-US" dirty="0" err="1" smtClean="0"/>
              <a:t>Limitus</a:t>
            </a:r>
            <a:endParaRPr lang="en-US" dirty="0" smtClean="0"/>
          </a:p>
          <a:p>
            <a:r>
              <a:rPr lang="en-US" dirty="0" smtClean="0"/>
              <a:t>Toe Deformities</a:t>
            </a:r>
          </a:p>
          <a:p>
            <a:pPr lvl="1"/>
            <a:r>
              <a:rPr lang="en-US" dirty="0" smtClean="0"/>
              <a:t>Hammertoes</a:t>
            </a:r>
            <a:endParaRPr lang="en-US" dirty="0"/>
          </a:p>
          <a:p>
            <a:pPr marL="0" indent="0">
              <a:buNone/>
            </a:pPr>
            <a:endParaRPr lang="en-US" dirty="0" smtClean="0"/>
          </a:p>
        </p:txBody>
      </p:sp>
    </p:spTree>
    <p:extLst>
      <p:ext uri="{BB962C8B-B14F-4D97-AF65-F5344CB8AC3E}">
        <p14:creationId xmlns:p14="http://schemas.microsoft.com/office/powerpoint/2010/main" val="2289616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FOREFOOT SURGERY</a:t>
            </a:r>
            <a:endParaRPr lang="en-US" dirty="0"/>
          </a:p>
        </p:txBody>
      </p:sp>
      <p:sp>
        <p:nvSpPr>
          <p:cNvPr id="3" name="Content Placeholder 2"/>
          <p:cNvSpPr>
            <a:spLocks noGrp="1"/>
          </p:cNvSpPr>
          <p:nvPr>
            <p:ph idx="1"/>
          </p:nvPr>
        </p:nvSpPr>
        <p:spPr>
          <a:xfrm>
            <a:off x="549275" y="1600201"/>
            <a:ext cx="3842007" cy="4343400"/>
          </a:xfrm>
        </p:spPr>
        <p:txBody>
          <a:bodyPr>
            <a:normAutofit fontScale="70000" lnSpcReduction="20000"/>
          </a:bodyPr>
          <a:lstStyle/>
          <a:p>
            <a:r>
              <a:rPr lang="en-US" dirty="0" smtClean="0"/>
              <a:t>Indications/Contraindications</a:t>
            </a:r>
          </a:p>
          <a:p>
            <a:r>
              <a:rPr lang="en-US" dirty="0" smtClean="0"/>
              <a:t>Hallux Valgus (Bunion)</a:t>
            </a:r>
          </a:p>
          <a:p>
            <a:pPr lvl="1"/>
            <a:r>
              <a:rPr lang="en-US" dirty="0" smtClean="0"/>
              <a:t>Capsule/Tendon Balance</a:t>
            </a:r>
          </a:p>
          <a:p>
            <a:pPr lvl="1"/>
            <a:r>
              <a:rPr lang="en-US" dirty="0" smtClean="0"/>
              <a:t>Phalangeal Osteotomy</a:t>
            </a:r>
          </a:p>
          <a:p>
            <a:pPr lvl="1"/>
            <a:r>
              <a:rPr lang="en-US" dirty="0" smtClean="0"/>
              <a:t>Metatarsal Osteotomy</a:t>
            </a:r>
          </a:p>
          <a:p>
            <a:pPr lvl="2"/>
            <a:r>
              <a:rPr lang="en-US" dirty="0" smtClean="0"/>
              <a:t>Head</a:t>
            </a:r>
          </a:p>
          <a:p>
            <a:pPr lvl="2"/>
            <a:r>
              <a:rPr lang="en-US" dirty="0" err="1" smtClean="0"/>
              <a:t>Midshaft</a:t>
            </a:r>
            <a:endParaRPr lang="en-US" dirty="0" smtClean="0"/>
          </a:p>
          <a:p>
            <a:pPr lvl="2"/>
            <a:r>
              <a:rPr lang="en-US" dirty="0" smtClean="0"/>
              <a:t>Base</a:t>
            </a:r>
          </a:p>
          <a:p>
            <a:r>
              <a:rPr lang="en-US" dirty="0" smtClean="0"/>
              <a:t>Hallux </a:t>
            </a:r>
            <a:r>
              <a:rPr lang="en-US" dirty="0" err="1" smtClean="0"/>
              <a:t>Varus</a:t>
            </a:r>
            <a:endParaRPr lang="en-US" dirty="0" smtClean="0"/>
          </a:p>
          <a:p>
            <a:r>
              <a:rPr lang="en-US" dirty="0" smtClean="0"/>
              <a:t>Hallux </a:t>
            </a:r>
            <a:r>
              <a:rPr lang="en-US" dirty="0" err="1" smtClean="0"/>
              <a:t>Limitus</a:t>
            </a:r>
            <a:r>
              <a:rPr lang="en-US" dirty="0" smtClean="0"/>
              <a:t>/</a:t>
            </a:r>
            <a:r>
              <a:rPr lang="en-US" dirty="0" err="1" smtClean="0"/>
              <a:t>Rigidus</a:t>
            </a:r>
            <a:endParaRPr lang="en-US" dirty="0" smtClean="0"/>
          </a:p>
          <a:p>
            <a:pPr lvl="1"/>
            <a:r>
              <a:rPr lang="en-US" dirty="0" err="1" smtClean="0"/>
              <a:t>Chilectomy</a:t>
            </a:r>
            <a:endParaRPr lang="en-US" dirty="0"/>
          </a:p>
          <a:p>
            <a:pPr lvl="1"/>
            <a:r>
              <a:rPr lang="en-US" dirty="0" err="1" smtClean="0"/>
              <a:t>Arthroplasty</a:t>
            </a:r>
            <a:endParaRPr lang="en-US" dirty="0" smtClean="0"/>
          </a:p>
          <a:p>
            <a:pPr lvl="1"/>
            <a:r>
              <a:rPr lang="en-US" dirty="0" smtClean="0"/>
              <a:t>Arthrodesis</a:t>
            </a:r>
          </a:p>
          <a:p>
            <a:pPr lvl="1"/>
            <a:r>
              <a:rPr lang="en-US" dirty="0" smtClean="0"/>
              <a:t>Wedge </a:t>
            </a:r>
            <a:r>
              <a:rPr lang="en-US" dirty="0" err="1" smtClean="0"/>
              <a:t>Ostetomy</a:t>
            </a:r>
            <a:endParaRPr lang="en-US" dirty="0" smtClean="0"/>
          </a:p>
        </p:txBody>
      </p:sp>
      <p:pic>
        <p:nvPicPr>
          <p:cNvPr id="4" name="Picture 3"/>
          <p:cNvPicPr>
            <a:picLocks noChangeAspect="1"/>
          </p:cNvPicPr>
          <p:nvPr/>
        </p:nvPicPr>
        <p:blipFill>
          <a:blip r:embed="rId2"/>
          <a:stretch>
            <a:fillRect/>
          </a:stretch>
        </p:blipFill>
        <p:spPr>
          <a:xfrm>
            <a:off x="5330472" y="1444532"/>
            <a:ext cx="3044893" cy="2770579"/>
          </a:xfrm>
          <a:prstGeom prst="rect">
            <a:avLst/>
          </a:prstGeom>
        </p:spPr>
      </p:pic>
      <p:pic>
        <p:nvPicPr>
          <p:cNvPr id="5" name="Picture 4"/>
          <p:cNvPicPr>
            <a:picLocks noChangeAspect="1"/>
          </p:cNvPicPr>
          <p:nvPr/>
        </p:nvPicPr>
        <p:blipFill>
          <a:blip r:embed="rId3"/>
          <a:stretch>
            <a:fillRect/>
          </a:stretch>
        </p:blipFill>
        <p:spPr>
          <a:xfrm>
            <a:off x="4438930" y="4215111"/>
            <a:ext cx="2931667" cy="2196535"/>
          </a:xfrm>
          <a:prstGeom prst="rect">
            <a:avLst/>
          </a:prstGeom>
        </p:spPr>
      </p:pic>
    </p:spTree>
    <p:extLst>
      <p:ext uri="{BB962C8B-B14F-4D97-AF65-F5344CB8AC3E}">
        <p14:creationId xmlns:p14="http://schemas.microsoft.com/office/powerpoint/2010/main" val="1956651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549</TotalTime>
  <Words>613</Words>
  <Application>Microsoft Office PowerPoint</Application>
  <PresentationFormat>On-screen Show (4:3)</PresentationFormat>
  <Paragraphs>162</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Breeze</vt:lpstr>
      <vt:lpstr>PODIATRIC SURGERY</vt:lpstr>
      <vt:lpstr>PowerPoint Presentation</vt:lpstr>
      <vt:lpstr>DECISION MAKING</vt:lpstr>
      <vt:lpstr>TYPES OF SURGERY</vt:lpstr>
      <vt:lpstr>BIOPSIES/EXCISIONS</vt:lpstr>
      <vt:lpstr>GRAFTING</vt:lpstr>
      <vt:lpstr>NAIL SURGERY</vt:lpstr>
      <vt:lpstr>COMMON FOREFOOT SURGERY</vt:lpstr>
      <vt:lpstr>FOREFOOT SURGERY</vt:lpstr>
      <vt:lpstr>TOE DEFORMITIES</vt:lpstr>
      <vt:lpstr>REARFOOT SURGERY</vt:lpstr>
      <vt:lpstr>TENDON PROCEDURES</vt:lpstr>
      <vt:lpstr>TRAUMA</vt:lpstr>
      <vt:lpstr>SPECIAL PROCEDURES</vt:lpstr>
      <vt:lpstr>SURGERY GOALS</vt:lpstr>
      <vt:lpstr>TRAINING AND EDUCATION OF A DPM</vt:lpstr>
      <vt:lpstr>FOR MORE INFORMATION contact www.APMA.org</vt:lpstr>
    </vt:vector>
  </TitlesOfParts>
  <Company>Torres-Hodges, DPM, 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PODIATRIC SURGERY</dc:title>
  <dc:creator>G Torres-Hodges</dc:creator>
  <cp:lastModifiedBy>Peggy S. Tresky</cp:lastModifiedBy>
  <cp:revision>32</cp:revision>
  <dcterms:created xsi:type="dcterms:W3CDTF">2012-10-28T00:25:17Z</dcterms:created>
  <dcterms:modified xsi:type="dcterms:W3CDTF">2018-08-07T19:09:25Z</dcterms:modified>
</cp:coreProperties>
</file>